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9"/>
  </p:notesMasterIdLst>
  <p:sldIdLst>
    <p:sldId id="256" r:id="rId2"/>
    <p:sldId id="258" r:id="rId3"/>
    <p:sldId id="259" r:id="rId4"/>
    <p:sldId id="263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19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8CAFEA2-506F-4B6C-86DC-EDC30F9BC90D}" type="datetimeFigureOut">
              <a:rPr lang="pl-PL"/>
              <a:pPr>
                <a:defRPr/>
              </a:pPr>
              <a:t>2019-06-07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  <a:endParaRPr lang="pl-PL" noProof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F634679-FE1A-4C33-9DB2-92B11A6356F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ymbol zastępczy obrazu slajd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smtClean="0"/>
          </a:p>
        </p:txBody>
      </p:sp>
      <p:sp>
        <p:nvSpPr>
          <p:cNvPr id="15363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90C2C0-0F44-48F3-A94E-40E879B3AD35}" type="slidenum">
              <a:rPr lang="pl-PL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pl-PL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overOverlay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6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5400" dirty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  <a:cs typeface="+mn-cs"/>
                </a:rPr>
                <a:t></a:t>
              </a:r>
            </a:p>
          </p:txBody>
        </p:sp>
        <p:cxnSp>
          <p:nvCxnSpPr>
            <p:cNvPr id="7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4A3F21B9-C306-4E07-91FE-809ABB862D76}" type="datetime1">
              <a:rPr lang="pl-PL"/>
              <a:pPr>
                <a:defRPr/>
              </a:pPr>
              <a:t>2019-06-07</a:t>
            </a:fld>
            <a:endParaRPr lang="pl-PL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1947106-7E2A-4037-8A54-3EBD963F00E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1173163" y="1392238"/>
            <a:ext cx="6778625" cy="923925"/>
            <a:chOff x="1172584" y="1381459"/>
            <a:chExt cx="6779110" cy="923330"/>
          </a:xfrm>
        </p:grpSpPr>
        <p:sp>
          <p:nvSpPr>
            <p:cNvPr id="5" name="TextBox 14"/>
            <p:cNvSpPr txBox="1"/>
            <p:nvPr/>
          </p:nvSpPr>
          <p:spPr>
            <a:xfrm>
              <a:off x="4147772" y="1381459"/>
              <a:ext cx="876363" cy="92333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  <a:cs typeface="+mn-cs"/>
                </a:rPr>
                <a:t></a:t>
              </a:r>
            </a:p>
          </p:txBody>
        </p:sp>
        <p:cxnSp>
          <p:nvCxnSpPr>
            <p:cNvPr id="6" name="Straight Connector 15"/>
            <p:cNvCxnSpPr/>
            <p:nvPr/>
          </p:nvCxnSpPr>
          <p:spPr>
            <a:xfrm rot="10800000">
              <a:off x="1172584" y="1925620"/>
              <a:ext cx="3119660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16"/>
            <p:cNvCxnSpPr/>
            <p:nvPr/>
          </p:nvCxnSpPr>
          <p:spPr>
            <a:xfrm rot="10800000">
              <a:off x="4832033" y="1922447"/>
              <a:ext cx="3119661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94E50A-9379-4CC1-99A4-6F966F040C36}" type="datetime1">
              <a:rPr lang="pl-PL"/>
              <a:pPr>
                <a:defRPr/>
              </a:pPr>
              <a:t>2019-06-07</a:t>
            </a:fld>
            <a:endParaRPr lang="pl-PL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48037D-998C-4EC0-B2E4-683D4BACDD0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slow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 rot="5400000">
            <a:off x="3908425" y="2881313"/>
            <a:ext cx="5481637" cy="922338"/>
            <a:chOff x="1815339" y="1381459"/>
            <a:chExt cx="5480154" cy="923330"/>
          </a:xfrm>
        </p:grpSpPr>
        <p:sp>
          <p:nvSpPr>
            <p:cNvPr id="5" name="TextBox 11"/>
            <p:cNvSpPr txBox="1"/>
            <p:nvPr/>
          </p:nvSpPr>
          <p:spPr>
            <a:xfrm>
              <a:off x="4146745" y="1381458"/>
              <a:ext cx="877650" cy="92333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  <a:cs typeface="+mn-cs"/>
                </a:rPr>
                <a:t></a:t>
              </a:r>
            </a:p>
          </p:txBody>
        </p:sp>
        <p:cxnSp>
          <p:nvCxnSpPr>
            <p:cNvPr id="6" name="Straight Connector 12"/>
            <p:cNvCxnSpPr/>
            <p:nvPr/>
          </p:nvCxnSpPr>
          <p:spPr>
            <a:xfrm flipH="1" flipV="1">
              <a:off x="1815339" y="1924967"/>
              <a:ext cx="2469482" cy="1590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13"/>
            <p:cNvCxnSpPr/>
            <p:nvPr/>
          </p:nvCxnSpPr>
          <p:spPr>
            <a:xfrm rot="10800000">
              <a:off x="4826011" y="1928146"/>
              <a:ext cx="2469482" cy="1590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C9BD44-A216-4BA9-8807-EED44273E341}" type="datetime1">
              <a:rPr lang="pl-PL"/>
              <a:pPr>
                <a:defRPr/>
              </a:pPr>
              <a:t>2019-06-07</a:t>
            </a:fld>
            <a:endParaRPr lang="pl-PL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C0AD5E-6878-4C81-B314-85F2ED2E7BA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slow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1173163" y="1392238"/>
            <a:ext cx="6778625" cy="923925"/>
            <a:chOff x="1172584" y="1381459"/>
            <a:chExt cx="6779110" cy="923330"/>
          </a:xfrm>
        </p:grpSpPr>
        <p:sp>
          <p:nvSpPr>
            <p:cNvPr id="5" name="TextBox 12"/>
            <p:cNvSpPr txBox="1"/>
            <p:nvPr/>
          </p:nvSpPr>
          <p:spPr>
            <a:xfrm>
              <a:off x="4147772" y="1381459"/>
              <a:ext cx="876363" cy="92333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  <a:cs typeface="+mn-cs"/>
                </a:rPr>
                <a:t></a:t>
              </a:r>
            </a:p>
          </p:txBody>
        </p:sp>
        <p:cxnSp>
          <p:nvCxnSpPr>
            <p:cNvPr id="6" name="Straight Connector 13"/>
            <p:cNvCxnSpPr/>
            <p:nvPr/>
          </p:nvCxnSpPr>
          <p:spPr>
            <a:xfrm rot="10800000">
              <a:off x="1172584" y="1925620"/>
              <a:ext cx="3119660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14"/>
            <p:cNvCxnSpPr/>
            <p:nvPr/>
          </p:nvCxnSpPr>
          <p:spPr>
            <a:xfrm rot="10800000">
              <a:off x="4832033" y="1922447"/>
              <a:ext cx="3119661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62FE2B-2349-4DAB-A16D-9EF959AB4D16}" type="datetime1">
              <a:rPr lang="pl-PL"/>
              <a:pPr>
                <a:defRPr/>
              </a:pPr>
              <a:t>2019-06-07</a:t>
            </a:fld>
            <a:endParaRPr lang="pl-PL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34C51C-635D-40A2-A4BD-8E0DA362755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CoverOverlay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Group 7"/>
          <p:cNvGrpSpPr>
            <a:grpSpLocks/>
          </p:cNvGrpSpPr>
          <p:nvPr/>
        </p:nvGrpSpPr>
        <p:grpSpPr bwMode="auto">
          <a:xfrm>
            <a:off x="1173163" y="2887663"/>
            <a:ext cx="6778625" cy="923925"/>
            <a:chOff x="1172584" y="1381459"/>
            <a:chExt cx="6779110" cy="923330"/>
          </a:xfrm>
        </p:grpSpPr>
        <p:sp>
          <p:nvSpPr>
            <p:cNvPr id="6" name="TextBox 8"/>
            <p:cNvSpPr txBox="1"/>
            <p:nvPr/>
          </p:nvSpPr>
          <p:spPr>
            <a:xfrm>
              <a:off x="4147772" y="1381459"/>
              <a:ext cx="876363" cy="92333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  <a:cs typeface="+mn-cs"/>
                </a:rPr>
                <a:t></a:t>
              </a:r>
            </a:p>
          </p:txBody>
        </p:sp>
        <p:cxnSp>
          <p:nvCxnSpPr>
            <p:cNvPr id="7" name="Straight Connector 9"/>
            <p:cNvCxnSpPr/>
            <p:nvPr/>
          </p:nvCxnSpPr>
          <p:spPr>
            <a:xfrm rot="10800000">
              <a:off x="1172584" y="1925620"/>
              <a:ext cx="3119660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10"/>
            <p:cNvCxnSpPr/>
            <p:nvPr/>
          </p:nvCxnSpPr>
          <p:spPr>
            <a:xfrm rot="10800000">
              <a:off x="4832033" y="1927207"/>
              <a:ext cx="3119661" cy="1586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E3177D-5516-4B8B-BAED-BDBAABD6C3E3}" type="datetime1">
              <a:rPr lang="pl-PL"/>
              <a:pPr>
                <a:defRPr/>
              </a:pPr>
              <a:t>2019-06-07</a:t>
            </a:fld>
            <a:endParaRPr lang="pl-PL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D2F41-6A30-4FE4-B648-86552DA3E16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2"/>
          <p:cNvGrpSpPr>
            <a:grpSpLocks/>
          </p:cNvGrpSpPr>
          <p:nvPr/>
        </p:nvGrpSpPr>
        <p:grpSpPr bwMode="auto">
          <a:xfrm>
            <a:off x="1173163" y="1392238"/>
            <a:ext cx="6778625" cy="923925"/>
            <a:chOff x="1172584" y="1381459"/>
            <a:chExt cx="6779110" cy="923330"/>
          </a:xfrm>
        </p:grpSpPr>
        <p:sp>
          <p:nvSpPr>
            <p:cNvPr id="6" name="TextBox 13"/>
            <p:cNvSpPr txBox="1"/>
            <p:nvPr/>
          </p:nvSpPr>
          <p:spPr>
            <a:xfrm>
              <a:off x="4147772" y="1381459"/>
              <a:ext cx="876363" cy="92333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  <a:cs typeface="+mn-cs"/>
                </a:rPr>
                <a:t></a:t>
              </a:r>
            </a:p>
          </p:txBody>
        </p:sp>
        <p:cxnSp>
          <p:nvCxnSpPr>
            <p:cNvPr id="7" name="Straight Connector 14"/>
            <p:cNvCxnSpPr/>
            <p:nvPr/>
          </p:nvCxnSpPr>
          <p:spPr>
            <a:xfrm rot="10800000">
              <a:off x="1172584" y="1925620"/>
              <a:ext cx="3119660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15"/>
            <p:cNvCxnSpPr/>
            <p:nvPr/>
          </p:nvCxnSpPr>
          <p:spPr>
            <a:xfrm rot="10800000">
              <a:off x="4832033" y="1922447"/>
              <a:ext cx="3119661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37B6F-0855-49C4-9F9D-60D568120461}" type="datetime1">
              <a:rPr lang="pl-PL"/>
              <a:pPr>
                <a:defRPr/>
              </a:pPr>
              <a:t>2019-06-07</a:t>
            </a:fld>
            <a:endParaRPr lang="pl-PL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0A0219-830C-46E5-95C3-968C6083C74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slow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3"/>
          <p:cNvGrpSpPr>
            <a:grpSpLocks/>
          </p:cNvGrpSpPr>
          <p:nvPr/>
        </p:nvGrpSpPr>
        <p:grpSpPr bwMode="auto">
          <a:xfrm>
            <a:off x="1173163" y="1392238"/>
            <a:ext cx="6778625" cy="923925"/>
            <a:chOff x="1172584" y="1381459"/>
            <a:chExt cx="6779110" cy="923330"/>
          </a:xfrm>
        </p:grpSpPr>
        <p:sp>
          <p:nvSpPr>
            <p:cNvPr id="8" name="TextBox 15"/>
            <p:cNvSpPr txBox="1"/>
            <p:nvPr/>
          </p:nvSpPr>
          <p:spPr>
            <a:xfrm>
              <a:off x="4147772" y="1381459"/>
              <a:ext cx="876363" cy="92333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  <a:cs typeface="+mn-cs"/>
                </a:rPr>
                <a:t></a:t>
              </a:r>
            </a:p>
          </p:txBody>
        </p:sp>
        <p:cxnSp>
          <p:nvCxnSpPr>
            <p:cNvPr id="9" name="Straight Connector 16"/>
            <p:cNvCxnSpPr/>
            <p:nvPr/>
          </p:nvCxnSpPr>
          <p:spPr>
            <a:xfrm rot="10800000">
              <a:off x="1172584" y="1925620"/>
              <a:ext cx="3119660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17"/>
            <p:cNvCxnSpPr/>
            <p:nvPr/>
          </p:nvCxnSpPr>
          <p:spPr>
            <a:xfrm rot="10800000">
              <a:off x="4832033" y="1922447"/>
              <a:ext cx="3119661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11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1069A4-5532-4946-8639-9E5748C0A4AE}" type="datetime1">
              <a:rPr lang="pl-PL"/>
              <a:pPr>
                <a:defRPr/>
              </a:pPr>
              <a:t>2019-06-07</a:t>
            </a:fld>
            <a:endParaRPr lang="pl-PL"/>
          </a:p>
        </p:txBody>
      </p:sp>
      <p:sp>
        <p:nvSpPr>
          <p:cNvPr id="12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3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7D26B6-7E04-485E-82E1-3744F0F127E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slow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1173163" y="1392238"/>
            <a:ext cx="6778625" cy="923925"/>
            <a:chOff x="1172584" y="1381459"/>
            <a:chExt cx="6779110" cy="923330"/>
          </a:xfrm>
        </p:grpSpPr>
        <p:sp>
          <p:nvSpPr>
            <p:cNvPr id="4" name="TextBox 13"/>
            <p:cNvSpPr txBox="1"/>
            <p:nvPr/>
          </p:nvSpPr>
          <p:spPr>
            <a:xfrm>
              <a:off x="4147772" y="1381459"/>
              <a:ext cx="876363" cy="92333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  <a:cs typeface="+mn-cs"/>
                </a:rPr>
                <a:t></a:t>
              </a:r>
            </a:p>
          </p:txBody>
        </p:sp>
        <p:cxnSp>
          <p:nvCxnSpPr>
            <p:cNvPr id="5" name="Straight Connector 14"/>
            <p:cNvCxnSpPr/>
            <p:nvPr/>
          </p:nvCxnSpPr>
          <p:spPr>
            <a:xfrm rot="10800000">
              <a:off x="1172584" y="1925620"/>
              <a:ext cx="3119660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15"/>
            <p:cNvCxnSpPr/>
            <p:nvPr/>
          </p:nvCxnSpPr>
          <p:spPr>
            <a:xfrm rot="10800000">
              <a:off x="4832033" y="1922447"/>
              <a:ext cx="3119661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701B87-5E00-4DF6-A9C1-032AE820B5FE}" type="datetime1">
              <a:rPr lang="pl-PL"/>
              <a:pPr>
                <a:defRPr/>
              </a:pPr>
              <a:t>2019-06-07</a:t>
            </a:fld>
            <a:endParaRPr lang="pl-PL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4D459-E88C-4E8D-B130-7523BA67C7C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slow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8B80E3-F3EF-42FE-AD33-E72E5F2A16A4}" type="datetime1">
              <a:rPr lang="pl-PL"/>
              <a:pPr>
                <a:defRPr/>
              </a:pPr>
              <a:t>2019-06-07</a:t>
            </a:fld>
            <a:endParaRPr lang="pl-PL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ED8135-CD38-4318-B46F-B9A461DE401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slow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0F925-95F2-4E68-BBF3-39356344D1FC}" type="datetime1">
              <a:rPr lang="pl-PL"/>
              <a:pPr>
                <a:defRPr/>
              </a:pPr>
              <a:t>2019-06-07</a:t>
            </a:fld>
            <a:endParaRPr lang="pl-P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0CA295-9A73-4CB2-98A0-F745C429DB8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slow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l-PL" noProof="0" smtClean="0"/>
              <a:t>Kliknij ikonę, aby dodać obraz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B683F-02CB-44DE-91ED-1E6424577802}" type="datetime1">
              <a:rPr lang="pl-PL"/>
              <a:pPr>
                <a:defRPr/>
              </a:pPr>
              <a:t>2019-06-07</a:t>
            </a:fld>
            <a:endParaRPr lang="pl-P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433506-8549-4493-9624-2687F98BB75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slow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9" name="Title Placeholder 1"/>
          <p:cNvSpPr>
            <a:spLocks noGrp="1"/>
          </p:cNvSpPr>
          <p:nvPr>
            <p:ph type="title"/>
          </p:nvPr>
        </p:nvSpPr>
        <p:spPr bwMode="auto">
          <a:xfrm>
            <a:off x="688975" y="569913"/>
            <a:ext cx="7756525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</a:t>
            </a:r>
            <a:endParaRPr lang="en-US" smtClean="0"/>
          </a:p>
        </p:txBody>
      </p:sp>
      <p:sp>
        <p:nvSpPr>
          <p:cNvPr id="103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98500" y="2247900"/>
            <a:ext cx="7747000" cy="3878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63" y="61610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31BEDD7-2F36-4949-BD9C-5CC629A9D87F}" type="datetime1">
              <a:rPr lang="pl-PL"/>
              <a:pPr>
                <a:defRPr/>
              </a:pPr>
              <a:t>2019-06-07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08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8925" y="61610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A2C5E2D-D825-494C-9AE7-19FFFDB927E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695" r:id="rId7"/>
    <p:sldLayoutId id="2147483694" r:id="rId8"/>
    <p:sldLayoutId id="2147483693" r:id="rId9"/>
    <p:sldLayoutId id="2147483702" r:id="rId10"/>
    <p:sldLayoutId id="2147483703" r:id="rId11"/>
  </p:sldLayoutIdLst>
  <p:transition spd="slow">
    <p:fade thruBlk="1"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Book Antiqu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Book Antiqu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Book Antiqu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Book Antiqua" pitchFamily="18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125" indent="-3651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"/>
        <a:defRPr sz="2400" kern="1200">
          <a:solidFill>
            <a:srgbClr val="262626"/>
          </a:solidFill>
          <a:latin typeface="+mn-lt"/>
          <a:ea typeface="+mn-ea"/>
          <a:cs typeface="+mn-cs"/>
        </a:defRPr>
      </a:lvl1pPr>
      <a:lvl2pPr marL="776288" indent="-3651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"/>
        <a:defRPr sz="2200" kern="1200">
          <a:solidFill>
            <a:srgbClr val="262626"/>
          </a:solidFill>
          <a:latin typeface="+mn-lt"/>
          <a:ea typeface="+mn-ea"/>
          <a:cs typeface="+mn-cs"/>
        </a:defRPr>
      </a:lvl2pPr>
      <a:lvl3pPr marL="1143000" indent="-3651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"/>
        <a:defRPr sz="2000" kern="1200">
          <a:solidFill>
            <a:srgbClr val="262626"/>
          </a:solidFill>
          <a:latin typeface="+mn-lt"/>
          <a:ea typeface="+mn-ea"/>
          <a:cs typeface="+mn-cs"/>
        </a:defRPr>
      </a:lvl3pPr>
      <a:lvl4pPr marL="1508125" indent="-3190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"/>
        <a:defRPr kern="1200">
          <a:solidFill>
            <a:srgbClr val="262626"/>
          </a:solidFill>
          <a:latin typeface="+mn-lt"/>
          <a:ea typeface="+mn-ea"/>
          <a:cs typeface="+mn-cs"/>
        </a:defRPr>
      </a:lvl4pPr>
      <a:lvl5pPr marL="1828800" indent="-3190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"/>
        <a:defRPr sz="1600" kern="1200">
          <a:solidFill>
            <a:srgbClr val="262626"/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ciekawostkihistoryczne.pl/2016/05/05/siedmiu-wybitnych-polakow-o-ktorych-nie-wiedziales-ze-byli-zydami/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tezeusz.pl/baczynski-krzysztof-kamil-antologia-1116847" TargetMode="External"/><Relationship Id="rId2" Type="http://schemas.openxmlformats.org/officeDocument/2006/relationships/hyperlink" Target="https://pl.wikipedia.org/wiki/Krzysztof_Kamil_Baczy%C5%84ski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wielkieslowa.pl/2583-umrzec-przyjdzie-gdy-sie-kochalo-wielkie-sprawy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dirty="0" smtClean="0"/>
              <a:t>Krzysztof Kamil Baczyński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767138"/>
            <a:ext cx="6400800" cy="1752600"/>
          </a:xfrm>
        </p:spPr>
        <p:txBody>
          <a:bodyPr>
            <a:normAutofit/>
          </a:bodyPr>
          <a:lstStyle/>
          <a:p>
            <a:pPr eaLnBrk="1" hangingPunct="1"/>
            <a:r>
              <a:rPr lang="pl-PL" smtClean="0">
                <a:effectLst>
                  <a:outerShdw blurRad="38100" dist="38100" dir="2700000" algn="tl">
                    <a:srgbClr val="895D1D"/>
                  </a:outerShdw>
                </a:effectLst>
              </a:rPr>
              <a:t>i jego wiersze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le tekstowe 6"/>
          <p:cNvSpPr txBox="1"/>
          <p:nvPr/>
        </p:nvSpPr>
        <p:spPr>
          <a:xfrm>
            <a:off x="971550" y="517525"/>
            <a:ext cx="7415213" cy="923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Krzysztof Kamil Baczyński – polski poeta czasów II Wojny Światowej,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podchorąży Armii Krajowej , podharcmistrz Szarych Szeregów.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Najpopularniejszy przedstawiciel pokolenia Kolumbów</a:t>
            </a:r>
          </a:p>
        </p:txBody>
      </p:sp>
      <p:pic>
        <p:nvPicPr>
          <p:cNvPr id="1026" name="Picture 2" descr="Podobny obraz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/>
              <a:ext uri="{28A0092B-C50C-407E-A947-70E740481C1C}"/>
            </a:extLst>
          </a:blip>
          <a:srcRect/>
          <a:stretch>
            <a:fillRect/>
          </a:stretch>
        </p:blipFill>
        <p:spPr bwMode="auto">
          <a:xfrm>
            <a:off x="6372200" y="2492896"/>
            <a:ext cx="2562225" cy="309562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/>
          </a:extLst>
        </p:spPr>
      </p:pic>
      <p:sp>
        <p:nvSpPr>
          <p:cNvPr id="16387" name="Symbol zastępczy numeru slajdu 7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42F71CF-4B8C-493E-941F-20627BD8D100}" type="slidenum">
              <a:rPr lang="pl-PL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pl-PL">
              <a:cs typeface="Arial" charset="0"/>
            </a:endParaRPr>
          </a:p>
        </p:txBody>
      </p:sp>
      <p:sp>
        <p:nvSpPr>
          <p:cNvPr id="9" name="pole tekstowe 8"/>
          <p:cNvSpPr txBox="1">
            <a:spLocks noChangeArrowheads="1"/>
          </p:cNvSpPr>
          <p:nvPr/>
        </p:nvSpPr>
        <p:spPr bwMode="auto">
          <a:xfrm>
            <a:off x="649288" y="2232025"/>
            <a:ext cx="6062662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400">
                <a:latin typeface="Bahnschrift"/>
              </a:rPr>
              <a:t>Urodził się 22 stycznia 1921 roku w Warszawie. Był synem żołnierza</a:t>
            </a:r>
          </a:p>
          <a:p>
            <a:r>
              <a:rPr lang="pl-PL" sz="1400">
                <a:latin typeface="Bahnschrift"/>
              </a:rPr>
              <a:t> oraz krytyka literackiego Stanisława Baczyńskiego i  Stefanii, nauczycielki,</a:t>
            </a:r>
          </a:p>
          <a:p>
            <a:r>
              <a:rPr lang="pl-PL" sz="1400">
                <a:latin typeface="Bahnschrift"/>
              </a:rPr>
              <a:t> autorki podręczników szkolnych – kobiety z rodziny żydowskiej.</a:t>
            </a:r>
          </a:p>
        </p:txBody>
      </p:sp>
      <p:sp>
        <p:nvSpPr>
          <p:cNvPr id="10" name="pole tekstowe 9"/>
          <p:cNvSpPr txBox="1">
            <a:spLocks noChangeArrowheads="1"/>
          </p:cNvSpPr>
          <p:nvPr/>
        </p:nvSpPr>
        <p:spPr bwMode="auto">
          <a:xfrm>
            <a:off x="649288" y="3413125"/>
            <a:ext cx="5776912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400">
                <a:latin typeface="Bahnschrift"/>
              </a:rPr>
              <a:t>K. K. Baczyński od 1933 roku uczył się w Państwowym Gimnazjum </a:t>
            </a:r>
          </a:p>
          <a:p>
            <a:r>
              <a:rPr lang="pl-PL" sz="1400">
                <a:latin typeface="Bahnschrift"/>
              </a:rPr>
              <a:t>im. Stefana Batorego, maturę zdał w 1939r. W wieku 16 lat był </a:t>
            </a:r>
          </a:p>
          <a:p>
            <a:r>
              <a:rPr lang="pl-PL" sz="1400">
                <a:latin typeface="Bahnschrift"/>
              </a:rPr>
              <a:t>współredaktorem pisma „Strzała”. Z powodu wybuchu wojny został</a:t>
            </a:r>
          </a:p>
          <a:p>
            <a:r>
              <a:rPr lang="pl-PL" sz="1400">
                <a:latin typeface="Bahnschrift"/>
              </a:rPr>
              <a:t>zmuszony do tajnej nauki w latach 1942-1943. Był studentem polonistyki</a:t>
            </a:r>
          </a:p>
          <a:p>
            <a:r>
              <a:rPr lang="pl-PL" sz="1400">
                <a:latin typeface="Bahnschrift"/>
              </a:rPr>
              <a:t>na Uniwersytecie Warszawskim, a także pobierał nauki w Szkole Sztuk</a:t>
            </a:r>
          </a:p>
          <a:p>
            <a:r>
              <a:rPr lang="pl-PL" sz="1400">
                <a:latin typeface="Bahnschrift"/>
              </a:rPr>
              <a:t>Zdobniczych i Malarstwa. W lipcu 1943 roku wstąpił do wojska. </a:t>
            </a:r>
          </a:p>
          <a:p>
            <a:r>
              <a:rPr lang="pl-PL" sz="1400">
                <a:latin typeface="Bahnschrift"/>
              </a:rPr>
              <a:t>Był sekcyjnym w II plutonie „Alek”, kompanii „Rudy”, batalionu „Zośka”.</a:t>
            </a:r>
          </a:p>
        </p:txBody>
      </p:sp>
      <p:sp>
        <p:nvSpPr>
          <p:cNvPr id="2" name="pole tekstowe 1"/>
          <p:cNvSpPr txBox="1">
            <a:spLocks noChangeArrowheads="1"/>
          </p:cNvSpPr>
          <p:nvPr/>
        </p:nvSpPr>
        <p:spPr bwMode="auto">
          <a:xfrm>
            <a:off x="468313" y="5584825"/>
            <a:ext cx="52371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600">
                <a:latin typeface="Bahnschrift"/>
              </a:rPr>
              <a:t>Zginął w czasie Powstania Warszawskiego </a:t>
            </a:r>
          </a:p>
          <a:p>
            <a:r>
              <a:rPr lang="pl-PL" sz="1600">
                <a:latin typeface="Bahnschrift"/>
              </a:rPr>
              <a:t>4 sierpnia 1944 roku o godzinie ok. 16.00 w Pałacu Blanka</a:t>
            </a:r>
          </a:p>
        </p:txBody>
      </p:sp>
      <p:sp>
        <p:nvSpPr>
          <p:cNvPr id="13" name="pole tekstowe 12"/>
          <p:cNvSpPr txBox="1"/>
          <p:nvPr/>
        </p:nvSpPr>
        <p:spPr>
          <a:xfrm>
            <a:off x="6588125" y="5516563"/>
            <a:ext cx="1944688" cy="739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400" dirty="0">
                <a:solidFill>
                  <a:schemeClr val="bg2">
                    <a:lumMod val="25000"/>
                  </a:schemeClr>
                </a:solidFill>
                <a:latin typeface="+mn-lt"/>
                <a:cs typeface="+mn-cs"/>
                <a:hlinkClick r:id="" action="ppaction://hlinkshowjump?jump=lastslide"/>
              </a:rPr>
              <a:t>K.K. Baczyński jako maturzysta [</a:t>
            </a:r>
            <a:r>
              <a:rPr lang="pl-PL" sz="1400" dirty="0" err="1">
                <a:solidFill>
                  <a:schemeClr val="bg2">
                    <a:lumMod val="25000"/>
                  </a:schemeClr>
                </a:solidFill>
                <a:latin typeface="+mn-lt"/>
                <a:cs typeface="+mn-cs"/>
                <a:hlinkClick r:id="" action="ppaction://hlinkshowjump?jump=lastslide"/>
              </a:rPr>
              <a:t>źródło;Rysunek</a:t>
            </a:r>
            <a:r>
              <a:rPr lang="pl-PL" sz="1400" dirty="0">
                <a:solidFill>
                  <a:schemeClr val="bg2">
                    <a:lumMod val="25000"/>
                  </a:schemeClr>
                </a:solidFill>
                <a:latin typeface="+mn-lt"/>
                <a:cs typeface="+mn-cs"/>
                <a:hlinkClick r:id="" action="ppaction://hlinkshowjump?jump=lastslide"/>
              </a:rPr>
              <a:t> 1]</a:t>
            </a:r>
            <a:endParaRPr lang="pl-PL" sz="1400" dirty="0">
              <a:solidFill>
                <a:schemeClr val="bg2">
                  <a:lumMod val="25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ymbol zastępczy numeru slajdu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25E43F0-9455-4A1E-9C09-D1A6E9C667AF}" type="slidenum">
              <a:rPr lang="pl-PL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pl-PL">
              <a:cs typeface="Arial" charset="0"/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2714625" y="692150"/>
            <a:ext cx="6199188" cy="2047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pl-PL" sz="1600">
                <a:solidFill>
                  <a:srgbClr val="262626"/>
                </a:solidFill>
                <a:latin typeface="Bahnschrift"/>
              </a:rPr>
              <a:t>Choć Baczyński przed wojną uważał się za ateistę, to po</a:t>
            </a:r>
          </a:p>
          <a:p>
            <a:r>
              <a:rPr lang="pl-PL" sz="1600">
                <a:solidFill>
                  <a:srgbClr val="262626"/>
                </a:solidFill>
                <a:latin typeface="Bahnschrift"/>
              </a:rPr>
              <a:t>inwazji niemieckiej radykalnie zmienił poglądy, przeszedł </a:t>
            </a:r>
          </a:p>
          <a:p>
            <a:r>
              <a:rPr lang="pl-PL" sz="1600">
                <a:solidFill>
                  <a:srgbClr val="262626"/>
                </a:solidFill>
                <a:latin typeface="Bahnschrift"/>
              </a:rPr>
              <a:t>wewnętrzną przemianę. Sprzeciwiał się jawnie antysemickim </a:t>
            </a:r>
          </a:p>
          <a:p>
            <a:r>
              <a:rPr lang="pl-PL" sz="1600">
                <a:solidFill>
                  <a:srgbClr val="262626"/>
                </a:solidFill>
                <a:latin typeface="Bahnschrift"/>
              </a:rPr>
              <a:t>skłonnościom rówieśników, krytykował </a:t>
            </a:r>
            <a:r>
              <a:rPr lang="pl-PL" sz="1600">
                <a:latin typeface="Bahnschrift"/>
              </a:rPr>
              <a:t>endecję.</a:t>
            </a:r>
          </a:p>
          <a:p>
            <a:r>
              <a:rPr lang="pl-PL" sz="1600">
                <a:solidFill>
                  <a:srgbClr val="262626"/>
                </a:solidFill>
                <a:latin typeface="Bahnschrift"/>
              </a:rPr>
              <a:t>Poeta ukrywał pochodzenie żydowskie i został po stronie aryjskiej. </a:t>
            </a:r>
          </a:p>
          <a:p>
            <a:r>
              <a:rPr lang="pl-PL" sz="1600">
                <a:solidFill>
                  <a:srgbClr val="262626"/>
                </a:solidFill>
                <a:latin typeface="Bahnschrift"/>
              </a:rPr>
              <a:t>Pomagał Żydom w Getcie.</a:t>
            </a:r>
          </a:p>
          <a:p>
            <a:r>
              <a:rPr lang="pl-PL" sz="1600">
                <a:solidFill>
                  <a:srgbClr val="262626"/>
                </a:solidFill>
                <a:latin typeface="Bahnschrift"/>
              </a:rPr>
              <a:t>W niektórych jego wierszach są nawiązania do jego żydowskich</a:t>
            </a:r>
          </a:p>
          <a:p>
            <a:r>
              <a:rPr lang="pl-PL" sz="1600">
                <a:solidFill>
                  <a:srgbClr val="262626"/>
                </a:solidFill>
                <a:latin typeface="Bahnschrift"/>
              </a:rPr>
              <a:t>korzeni. </a:t>
            </a:r>
          </a:p>
        </p:txBody>
      </p:sp>
      <p:pic>
        <p:nvPicPr>
          <p:cNvPr id="17411" name="Picture 2" descr="Znalezione obrazy dla zapytania k k baczyńsk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2288" y="403225"/>
            <a:ext cx="2192337" cy="292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pole tekstowe 4"/>
          <p:cNvSpPr txBox="1"/>
          <p:nvPr/>
        </p:nvSpPr>
        <p:spPr>
          <a:xfrm>
            <a:off x="333375" y="3630613"/>
            <a:ext cx="8674100" cy="28416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 lang="pl-PL" sz="1600">
              <a:solidFill>
                <a:srgbClr val="262626"/>
              </a:solidFill>
              <a:latin typeface="Bahnschrift"/>
            </a:endParaRPr>
          </a:p>
          <a:p>
            <a:pPr>
              <a:buFont typeface="Arial" charset="0"/>
              <a:buChar char="•"/>
            </a:pPr>
            <a:r>
              <a:rPr lang="pl-PL" sz="1600">
                <a:solidFill>
                  <a:srgbClr val="262626"/>
                </a:solidFill>
                <a:latin typeface="Bahnschrift"/>
              </a:rPr>
              <a:t> Mimo śmierci w młodym wieku napisał ponad 500 wierszy, kilka opowiadań i kilka poematów</a:t>
            </a:r>
            <a:r>
              <a:rPr lang="pl-PL">
                <a:latin typeface="Book Antiqua" pitchFamily="18" charset="0"/>
              </a:rPr>
              <a:t>.</a:t>
            </a:r>
          </a:p>
          <a:p>
            <a:endParaRPr lang="pl-PL">
              <a:latin typeface="Book Antiqua" pitchFamily="18" charset="0"/>
            </a:endParaRPr>
          </a:p>
          <a:p>
            <a:pPr>
              <a:buFont typeface="Arial" charset="0"/>
              <a:buChar char="•"/>
            </a:pPr>
            <a:r>
              <a:rPr lang="pl-PL" sz="1600">
                <a:solidFill>
                  <a:srgbClr val="262626"/>
                </a:solidFill>
                <a:latin typeface="Bahnschrift"/>
              </a:rPr>
              <a:t> Chodził do jednej klasy z Janem „Rudym” Bytnarem, Tadeuszem „Zośką” Zawadzkim </a:t>
            </a:r>
          </a:p>
          <a:p>
            <a:r>
              <a:rPr lang="pl-PL" sz="1600">
                <a:solidFill>
                  <a:srgbClr val="262626"/>
                </a:solidFill>
                <a:latin typeface="Bahnschrift"/>
              </a:rPr>
              <a:t>i Maciejem Aleksym „Alkiem” Dawidowskim.</a:t>
            </a:r>
          </a:p>
          <a:p>
            <a:endParaRPr lang="pl-PL" sz="1600">
              <a:solidFill>
                <a:srgbClr val="262626"/>
              </a:solidFill>
              <a:latin typeface="Bahnschrift"/>
            </a:endParaRPr>
          </a:p>
          <a:p>
            <a:pPr>
              <a:buFont typeface="Arial" charset="0"/>
              <a:buChar char="•"/>
            </a:pPr>
            <a:r>
              <a:rPr lang="pl-PL" sz="1600">
                <a:solidFill>
                  <a:srgbClr val="262626"/>
                </a:solidFill>
                <a:latin typeface="Bahnschrift"/>
              </a:rPr>
              <a:t> Znał się z Czesławem Miłoszem.  Pokładano w nim wielkie nadzieje i wróżono</a:t>
            </a:r>
          </a:p>
          <a:p>
            <a:pPr>
              <a:buFont typeface="Arial" charset="0"/>
              <a:buNone/>
            </a:pPr>
            <a:r>
              <a:rPr lang="pl-PL" sz="1600">
                <a:solidFill>
                  <a:srgbClr val="262626"/>
                </a:solidFill>
                <a:latin typeface="Bahnschrift"/>
              </a:rPr>
              <a:t>mu świetlaną przyszłość.</a:t>
            </a:r>
          </a:p>
          <a:p>
            <a:endParaRPr lang="pl-PL" sz="1600">
              <a:solidFill>
                <a:srgbClr val="262626"/>
              </a:solidFill>
              <a:latin typeface="Bahnschrift"/>
            </a:endParaRPr>
          </a:p>
          <a:p>
            <a:pPr>
              <a:buFont typeface="Arial" charset="0"/>
              <a:buChar char="•"/>
            </a:pPr>
            <a:r>
              <a:rPr lang="pl-PL" sz="1600">
                <a:solidFill>
                  <a:srgbClr val="262626"/>
                </a:solidFill>
                <a:latin typeface="Bahnschrift"/>
              </a:rPr>
              <a:t> Jego drugie imię - Kamil, zostało nadane mu ku pamięci jego siostry,</a:t>
            </a:r>
          </a:p>
          <a:p>
            <a:r>
              <a:rPr lang="pl-PL" sz="1600">
                <a:solidFill>
                  <a:srgbClr val="262626"/>
                </a:solidFill>
                <a:latin typeface="Bahnschrift"/>
              </a:rPr>
              <a:t> która zmarła niedługo po urodzeniu.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2700338" y="2852738"/>
            <a:ext cx="2951162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400" dirty="0">
                <a:solidFill>
                  <a:schemeClr val="bg2">
                    <a:lumMod val="25000"/>
                  </a:schemeClr>
                </a:solidFill>
                <a:latin typeface="+mn-lt"/>
                <a:cs typeface="+mn-cs"/>
                <a:hlinkClick r:id="" action="ppaction://hlinkshowjump?jump=lastslide"/>
              </a:rPr>
              <a:t>Popiersie Baczyńskiego [</a:t>
            </a:r>
            <a:r>
              <a:rPr lang="pl-PL" sz="1400" dirty="0" err="1">
                <a:solidFill>
                  <a:schemeClr val="bg2">
                    <a:lumMod val="25000"/>
                  </a:schemeClr>
                </a:solidFill>
                <a:latin typeface="+mn-lt"/>
                <a:cs typeface="+mn-cs"/>
                <a:hlinkClick r:id="" action="ppaction://hlinkshowjump?jump=lastslide"/>
              </a:rPr>
              <a:t>źródło;Rysunek</a:t>
            </a:r>
            <a:r>
              <a:rPr lang="pl-PL" sz="1400" dirty="0">
                <a:solidFill>
                  <a:schemeClr val="bg2">
                    <a:lumMod val="25000"/>
                  </a:schemeClr>
                </a:solidFill>
                <a:latin typeface="+mn-lt"/>
                <a:cs typeface="+mn-cs"/>
                <a:hlinkClick r:id="" action="ppaction://hlinkshowjump?jump=lastslide"/>
              </a:rPr>
              <a:t> 2]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1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ymbol zastępczy numeru slajdu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52882C4-2B5D-4EC9-8937-3876C4531456}" type="slidenum">
              <a:rPr lang="pl-PL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pl-PL">
              <a:cs typeface="Arial" charset="0"/>
            </a:endParaRPr>
          </a:p>
        </p:txBody>
      </p:sp>
      <p:sp>
        <p:nvSpPr>
          <p:cNvPr id="18434" name="pole tekstowe 4"/>
          <p:cNvSpPr txBox="1">
            <a:spLocks noChangeArrowheads="1"/>
          </p:cNvSpPr>
          <p:nvPr/>
        </p:nvSpPr>
        <p:spPr bwMode="auto">
          <a:xfrm>
            <a:off x="323850" y="260350"/>
            <a:ext cx="8424863" cy="311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>
                <a:latin typeface="Book Antiqua" pitchFamily="18" charset="0"/>
              </a:rPr>
              <a:t>„[…] Warto przeczytać kilka dobrze znanych utworów Baczyńskiego na nowo. Choćby znane ze szkoły „Pokolenie” czy pozbawiony tytułu utwór, który powstał wiosną 1943 roku – gdy płonęło warszawskie getto: </a:t>
            </a:r>
            <a:r>
              <a:rPr lang="pl-PL" i="1">
                <a:latin typeface="Book Antiqua" pitchFamily="18" charset="0"/>
              </a:rPr>
              <a:t>Byłeś jak wielkie, stare drzewo, / narodzie mój jak dąb zuchwały (…) Jęli ci liście drzeć i ścinać, / byś nagi stał i głowę zginał. (…) Ludu mój! Do broni!</a:t>
            </a:r>
            <a:r>
              <a:rPr lang="pl-PL">
                <a:latin typeface="Book Antiqua" pitchFamily="18" charset="0"/>
              </a:rPr>
              <a:t>.</a:t>
            </a:r>
          </a:p>
          <a:p>
            <a:r>
              <a:rPr lang="pl-PL">
                <a:latin typeface="Book Antiqua" pitchFamily="18" charset="0"/>
              </a:rPr>
              <a:t>Wielu czytelników odruchowo przyjmowało, że ten utwór traktuje o cierpieniu nie Żydów, lecz Polaków – tak jakby jedno musiało wykluczać drugie. Nie tylko dla tych twórców i naukowców, których tutaj wymieniono, polskość i żydowskość stanowiły tak samo ważne składniki tożsamości. A przy tym niejeden mógłby się podpisać pod słowami Tuwima: </a:t>
            </a:r>
            <a:r>
              <a:rPr lang="pl-PL" i="1">
                <a:latin typeface="Book Antiqua" pitchFamily="18" charset="0"/>
              </a:rPr>
              <a:t>Ale przede wszystkim – Polak dlatego, że mi się tak podoba</a:t>
            </a:r>
            <a:r>
              <a:rPr lang="pl-PL">
                <a:latin typeface="Book Antiqua" pitchFamily="18" charset="0"/>
              </a:rPr>
              <a:t>.”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3851275" y="4508500"/>
            <a:ext cx="4968875" cy="8318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600" dirty="0">
                <a:solidFill>
                  <a:schemeClr val="accent6">
                    <a:lumMod val="50000"/>
                  </a:schemeClr>
                </a:solidFill>
                <a:latin typeface="+mn-lt"/>
                <a:cs typeface="+mn-cs"/>
                <a:hlinkClick r:id="rId2"/>
              </a:rPr>
              <a:t>https://</a:t>
            </a:r>
            <a:r>
              <a:rPr lang="pl-PL" sz="1600" dirty="0" err="1">
                <a:solidFill>
                  <a:schemeClr val="accent6">
                    <a:lumMod val="50000"/>
                  </a:schemeClr>
                </a:solidFill>
                <a:latin typeface="+mn-lt"/>
                <a:cs typeface="+mn-cs"/>
                <a:hlinkClick r:id="rId2"/>
              </a:rPr>
              <a:t>ciekawostkihistoryczne.pl</a:t>
            </a:r>
            <a:r>
              <a:rPr lang="pl-PL" sz="1600" dirty="0">
                <a:solidFill>
                  <a:schemeClr val="accent6">
                    <a:lumMod val="50000"/>
                  </a:schemeClr>
                </a:solidFill>
                <a:latin typeface="+mn-lt"/>
                <a:cs typeface="+mn-cs"/>
                <a:hlinkClick r:id="rId2"/>
              </a:rPr>
              <a:t>/2016/05/05/siedmiu-wybitnych-polakow-o-ktorych-nie-wiedziales-ze-byli-zydami/#6</a:t>
            </a:r>
            <a:endParaRPr lang="pl-PL" sz="1600" dirty="0">
              <a:solidFill>
                <a:schemeClr val="accent6">
                  <a:lumMod val="50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ytu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z="2000" smtClean="0"/>
              <a:t>Chciałabym zachęcić do przeczytania Antologii</a:t>
            </a:r>
            <a:br>
              <a:rPr lang="pl-PL" sz="2000" smtClean="0"/>
            </a:br>
            <a:r>
              <a:rPr lang="pl-PL" sz="2000" smtClean="0"/>
              <a:t> K. K. Baczyńskiego.</a:t>
            </a:r>
          </a:p>
        </p:txBody>
      </p:sp>
      <p:sp>
        <p:nvSpPr>
          <p:cNvPr id="19458" name="Symbol zastępczy numeru slajdu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95AD9D4-EE50-420D-A4FD-DFBCB9981E12}" type="slidenum">
              <a:rPr lang="pl-PL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pl-PL">
              <a:cs typeface="Arial" charset="0"/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1716088" y="2506663"/>
            <a:ext cx="7513637" cy="2781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pl-PL" sz="1600">
                <a:solidFill>
                  <a:srgbClr val="6C4315"/>
                </a:solidFill>
                <a:latin typeface="Bahnschrift"/>
              </a:rPr>
              <a:t>Można znaleźć w niej:</a:t>
            </a:r>
          </a:p>
          <a:p>
            <a:pPr>
              <a:buFont typeface="Arial" charset="0"/>
              <a:buChar char="•"/>
            </a:pPr>
            <a:r>
              <a:rPr lang="pl-PL" sz="1600">
                <a:solidFill>
                  <a:srgbClr val="6C4315"/>
                </a:solidFill>
                <a:latin typeface="Bahnschrift"/>
              </a:rPr>
              <a:t> Bardzo urozmaiconą metaforykę</a:t>
            </a:r>
          </a:p>
          <a:p>
            <a:pPr>
              <a:buFont typeface="Arial" charset="0"/>
              <a:buChar char="•"/>
            </a:pPr>
            <a:r>
              <a:rPr lang="pl-PL" sz="1600">
                <a:solidFill>
                  <a:srgbClr val="6C4315"/>
                </a:solidFill>
                <a:latin typeface="Bahnschrift"/>
              </a:rPr>
              <a:t> Poezję intelektualną</a:t>
            </a:r>
          </a:p>
          <a:p>
            <a:pPr>
              <a:buFont typeface="Arial" charset="0"/>
              <a:buChar char="•"/>
            </a:pPr>
            <a:r>
              <a:rPr lang="pl-PL" sz="1600">
                <a:solidFill>
                  <a:srgbClr val="6C4315"/>
                </a:solidFill>
                <a:latin typeface="Bahnschrift"/>
              </a:rPr>
              <a:t> Dychotomię świata przedstawionego – zestawiony czas sprzed i w trakcie wojny</a:t>
            </a:r>
          </a:p>
          <a:p>
            <a:pPr>
              <a:buFont typeface="Arial" charset="0"/>
              <a:buChar char="•"/>
            </a:pPr>
            <a:r>
              <a:rPr lang="pl-PL" sz="1600">
                <a:solidFill>
                  <a:srgbClr val="6C4315"/>
                </a:solidFill>
                <a:latin typeface="Bahnschrift"/>
              </a:rPr>
              <a:t> Występowanie tzw. słów-kluczy</a:t>
            </a:r>
          </a:p>
          <a:p>
            <a:pPr>
              <a:buFont typeface="Arial" charset="0"/>
              <a:buChar char="•"/>
            </a:pPr>
            <a:r>
              <a:rPr lang="pl-PL" sz="1600">
                <a:solidFill>
                  <a:srgbClr val="6C4315"/>
                </a:solidFill>
                <a:latin typeface="Bahnschrift"/>
              </a:rPr>
              <a:t> Katastrofizm generacyjny – ukazuje tragizm pokolenia wychowanego w czasie</a:t>
            </a:r>
          </a:p>
          <a:p>
            <a:r>
              <a:rPr lang="pl-PL" sz="1600">
                <a:solidFill>
                  <a:srgbClr val="6C4315"/>
                </a:solidFill>
                <a:latin typeface="Bahnschrift"/>
              </a:rPr>
              <a:t> pokoju, a skazanego przez historię na zagładę, nauczonego zabijać</a:t>
            </a:r>
          </a:p>
          <a:p>
            <a:pPr>
              <a:buFont typeface="Arial" charset="0"/>
              <a:buChar char="•"/>
            </a:pPr>
            <a:r>
              <a:rPr lang="pl-PL" sz="1600">
                <a:solidFill>
                  <a:srgbClr val="6C4315"/>
                </a:solidFill>
                <a:latin typeface="Bahnschrift"/>
              </a:rPr>
              <a:t> Szukanie odpowiedzi  na pytanie o sens historii i miejsce człowieka w jej toku</a:t>
            </a:r>
          </a:p>
          <a:p>
            <a:pPr>
              <a:buFont typeface="Arial" charset="0"/>
              <a:buChar char="•"/>
            </a:pPr>
            <a:r>
              <a:rPr lang="pl-PL" sz="1600">
                <a:solidFill>
                  <a:srgbClr val="6C4315"/>
                </a:solidFill>
                <a:latin typeface="Bahnschrift"/>
              </a:rPr>
              <a:t> Podobną do twórczości Słowackiego poezję romantyczną</a:t>
            </a:r>
          </a:p>
          <a:p>
            <a:pPr>
              <a:buFont typeface="Arial" charset="0"/>
              <a:buChar char="•"/>
            </a:pPr>
            <a:r>
              <a:rPr lang="pl-PL" sz="1600">
                <a:solidFill>
                  <a:srgbClr val="6C4315"/>
                </a:solidFill>
                <a:latin typeface="Bahnschrift"/>
              </a:rPr>
              <a:t> Charakter mroczny, patetyczny</a:t>
            </a:r>
          </a:p>
          <a:p>
            <a:pPr>
              <a:buFont typeface="Arial" charset="0"/>
              <a:buChar char="•"/>
            </a:pPr>
            <a:r>
              <a:rPr lang="pl-PL" sz="1600">
                <a:solidFill>
                  <a:srgbClr val="6C4315"/>
                </a:solidFill>
                <a:latin typeface="Bahnschrift"/>
              </a:rPr>
              <a:t> Elementy oniryczne, wizjonerskie</a:t>
            </a:r>
          </a:p>
        </p:txBody>
      </p:sp>
      <p:pic>
        <p:nvPicPr>
          <p:cNvPr id="19460" name="Picture 2" descr="Znalezione obrazy dla zapytania k k baczyński antologi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2552700"/>
            <a:ext cx="1563688" cy="264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pole tekstowe 6"/>
          <p:cNvSpPr txBox="1"/>
          <p:nvPr/>
        </p:nvSpPr>
        <p:spPr>
          <a:xfrm>
            <a:off x="179388" y="5229225"/>
            <a:ext cx="1763712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400" dirty="0">
                <a:solidFill>
                  <a:schemeClr val="bg2">
                    <a:lumMod val="25000"/>
                  </a:schemeClr>
                </a:solidFill>
                <a:latin typeface="+mn-lt"/>
                <a:cs typeface="+mn-cs"/>
                <a:hlinkClick r:id="" action="ppaction://hlinkshowjump?jump=lastslide"/>
              </a:rPr>
              <a:t>[</a:t>
            </a:r>
            <a:r>
              <a:rPr lang="pl-PL" sz="1400" dirty="0" err="1">
                <a:solidFill>
                  <a:schemeClr val="bg2">
                    <a:lumMod val="25000"/>
                  </a:schemeClr>
                </a:solidFill>
                <a:latin typeface="+mn-lt"/>
                <a:cs typeface="+mn-cs"/>
                <a:hlinkClick r:id="" action="ppaction://hlinkshowjump?jump=lastslide"/>
              </a:rPr>
              <a:t>źródło;Rysunek</a:t>
            </a:r>
            <a:r>
              <a:rPr lang="pl-PL" sz="1400" dirty="0">
                <a:solidFill>
                  <a:schemeClr val="bg2">
                    <a:lumMod val="25000"/>
                  </a:schemeClr>
                </a:solidFill>
                <a:latin typeface="+mn-lt"/>
                <a:cs typeface="+mn-cs"/>
                <a:hlinkClick r:id="" action="ppaction://hlinkshowjump?jump=lastslide"/>
              </a:rPr>
              <a:t> 3]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ymbol zastępczy numeru slajdu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5FC2855-3DB7-42F4-9617-43D276B09DFF}" type="slidenum">
              <a:rPr lang="pl-PL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pl-PL">
              <a:cs typeface="Arial" charset="0"/>
            </a:endParaRPr>
          </a:p>
        </p:txBody>
      </p:sp>
      <p:pic>
        <p:nvPicPr>
          <p:cNvPr id="20482" name="Picture 2" descr="Znalezione obrazy dla zapytania k k baczyński"/>
          <p:cNvPicPr>
            <a:picLocks noChangeAspect="1" noChangeArrowheads="1"/>
          </p:cNvPicPr>
          <p:nvPr/>
        </p:nvPicPr>
        <p:blipFill>
          <a:blip r:embed="rId2"/>
          <a:srcRect b="8038"/>
          <a:stretch>
            <a:fillRect/>
          </a:stretch>
        </p:blipFill>
        <p:spPr bwMode="auto">
          <a:xfrm>
            <a:off x="3419475" y="333375"/>
            <a:ext cx="4951413" cy="304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pole tekstowe 3"/>
          <p:cNvSpPr txBox="1"/>
          <p:nvPr/>
        </p:nvSpPr>
        <p:spPr>
          <a:xfrm>
            <a:off x="539750" y="476250"/>
            <a:ext cx="3095625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800" dirty="0">
                <a:solidFill>
                  <a:schemeClr val="accent2">
                    <a:lumMod val="50000"/>
                  </a:schemeClr>
                </a:solidFill>
                <a:latin typeface="Bahnschrift" panose="020B0502040204020203" pitchFamily="34" charset="0"/>
                <a:cs typeface="+mn-cs"/>
              </a:rPr>
              <a:t>Dziękuję za uwagę</a:t>
            </a:r>
          </a:p>
        </p:txBody>
      </p:sp>
      <p:sp>
        <p:nvSpPr>
          <p:cNvPr id="20484" name="pole tekstowe 4"/>
          <p:cNvSpPr txBox="1">
            <a:spLocks noChangeArrowheads="1"/>
          </p:cNvSpPr>
          <p:nvPr/>
        </p:nvSpPr>
        <p:spPr bwMode="auto">
          <a:xfrm>
            <a:off x="5219700" y="5445125"/>
            <a:ext cx="21812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>
                <a:latin typeface="Book Antiqua" pitchFamily="18" charset="0"/>
              </a:rPr>
              <a:t>Martyna Serafińska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7308850" y="3860800"/>
            <a:ext cx="2447925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400" dirty="0">
                <a:solidFill>
                  <a:schemeClr val="bg2">
                    <a:lumMod val="25000"/>
                  </a:schemeClr>
                </a:solidFill>
                <a:latin typeface="+mn-lt"/>
                <a:cs typeface="+mn-cs"/>
                <a:hlinkClick r:id="" action="ppaction://hlinkshowjump?jump=lastslide"/>
              </a:rPr>
              <a:t>[</a:t>
            </a:r>
            <a:r>
              <a:rPr lang="pl-PL" sz="1400" dirty="0" err="1">
                <a:solidFill>
                  <a:schemeClr val="bg2">
                    <a:lumMod val="25000"/>
                  </a:schemeClr>
                </a:solidFill>
                <a:latin typeface="+mn-lt"/>
                <a:cs typeface="+mn-cs"/>
                <a:hlinkClick r:id="" action="ppaction://hlinkshowjump?jump=lastslide"/>
              </a:rPr>
              <a:t>źródło;Rysunek</a:t>
            </a:r>
            <a:r>
              <a:rPr lang="pl-PL" sz="1400" dirty="0">
                <a:solidFill>
                  <a:schemeClr val="bg2">
                    <a:lumMod val="25000"/>
                  </a:schemeClr>
                </a:solidFill>
                <a:latin typeface="+mn-lt"/>
                <a:cs typeface="+mn-cs"/>
                <a:hlinkClick r:id="" action="ppaction://hlinkshowjump?jump=lastslide"/>
              </a:rPr>
              <a:t> 4]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539552" y="3933056"/>
            <a:ext cx="3960440" cy="2215991"/>
          </a:xfrm>
          <a:prstGeom prst="rect">
            <a:avLst/>
          </a:prstGeom>
          <a:noFill/>
          <a:ln>
            <a:solidFill>
              <a:schemeClr val="bg2">
                <a:lumMod val="90000"/>
              </a:schemeClr>
            </a:solidFill>
          </a:ln>
          <a:effectLst>
            <a:glow rad="63500">
              <a:schemeClr val="accent6">
                <a:satMod val="175000"/>
                <a:alpha val="40000"/>
              </a:schemeClr>
            </a:glow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000" dirty="0">
                <a:latin typeface="+mn-lt"/>
                <a:cs typeface="+mn-cs"/>
              </a:rPr>
              <a:t>„Nie kocham Cię wcale </a:t>
            </a:r>
            <a:br>
              <a:rPr lang="pl-PL" sz="2000" dirty="0">
                <a:latin typeface="+mn-lt"/>
                <a:cs typeface="+mn-cs"/>
              </a:rPr>
            </a:br>
            <a:r>
              <a:rPr lang="pl-PL" sz="2000" dirty="0">
                <a:latin typeface="+mn-lt"/>
                <a:cs typeface="+mn-cs"/>
              </a:rPr>
              <a:t>tylko moja dusza jakaś taka smutna </a:t>
            </a:r>
            <a:br>
              <a:rPr lang="pl-PL" sz="2000" dirty="0">
                <a:latin typeface="+mn-lt"/>
                <a:cs typeface="+mn-cs"/>
              </a:rPr>
            </a:br>
            <a:r>
              <a:rPr lang="pl-PL" sz="2000" dirty="0">
                <a:latin typeface="+mn-lt"/>
                <a:cs typeface="+mn-cs"/>
              </a:rPr>
              <a:t>kiedy przechodzisz obok </a:t>
            </a:r>
            <a:br>
              <a:rPr lang="pl-PL" sz="2000" dirty="0">
                <a:latin typeface="+mn-lt"/>
                <a:cs typeface="+mn-cs"/>
              </a:rPr>
            </a:br>
            <a:r>
              <a:rPr lang="pl-PL" sz="2000" dirty="0">
                <a:latin typeface="+mn-lt"/>
                <a:cs typeface="+mn-cs"/>
              </a:rPr>
              <a:t>obojętnie...”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dirty="0">
                <a:solidFill>
                  <a:schemeClr val="accent6">
                    <a:lumMod val="50000"/>
                  </a:schemeClr>
                </a:solidFill>
                <a:latin typeface="+mn-lt"/>
                <a:cs typeface="+mn-cs"/>
              </a:rPr>
              <a:t>K. K. Baczyński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latin typeface="+mn-lt"/>
              <a:cs typeface="+mn-cs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ymbol zastępczy numeru slajdu 1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339AF1B-B749-41DA-8647-4E3311724858}" type="slidenum">
              <a:rPr lang="pl-PL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pl-PL">
              <a:cs typeface="Arial" charset="0"/>
            </a:endParaRPr>
          </a:p>
        </p:txBody>
      </p:sp>
      <p:sp>
        <p:nvSpPr>
          <p:cNvPr id="21506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pl-PL" sz="4400" smtClean="0"/>
              <a:t>Źródła:</a:t>
            </a:r>
          </a:p>
        </p:txBody>
      </p:sp>
      <p:sp>
        <p:nvSpPr>
          <p:cNvPr id="21507" name="Symbol zastępczy zawartości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l-PL" sz="1800" smtClean="0"/>
              <a:t>Rysunek 1: </a:t>
            </a:r>
            <a:r>
              <a:rPr lang="pl-PL" sz="1800" smtClean="0">
                <a:hlinkClick r:id="rId2"/>
              </a:rPr>
              <a:t>https://pl.wikipedia.org/wiki/Krzysztof_Kamil_Baczy%C5%84ski#Linki_zewn%C4%99trzne</a:t>
            </a:r>
            <a:endParaRPr lang="pl-PL" sz="1800" smtClean="0"/>
          </a:p>
          <a:p>
            <a:pPr eaLnBrk="1" hangingPunct="1"/>
            <a:r>
              <a:rPr lang="pl-PL" sz="1800" smtClean="0"/>
              <a:t>Rysunek 2: </a:t>
            </a:r>
            <a:r>
              <a:rPr lang="pl-PL" sz="1800" smtClean="0">
                <a:hlinkClick r:id="rId2"/>
              </a:rPr>
              <a:t>https://pl.wikipedia.org/wiki/Krzysztof_Kamil_Baczy%C5%84ski</a:t>
            </a:r>
            <a:endParaRPr lang="pl-PL" sz="1800" smtClean="0"/>
          </a:p>
          <a:p>
            <a:pPr eaLnBrk="1" hangingPunct="1"/>
            <a:r>
              <a:rPr lang="pl-PL" sz="1800" smtClean="0"/>
              <a:t>Rysunek 3: </a:t>
            </a:r>
            <a:r>
              <a:rPr lang="pl-PL" sz="1800" smtClean="0">
                <a:hlinkClick r:id="rId3"/>
              </a:rPr>
              <a:t>https://tezeusz.pl/baczynski-krzysztof-kamil-antologia-1116847</a:t>
            </a:r>
            <a:endParaRPr lang="pl-PL" sz="1800" smtClean="0"/>
          </a:p>
          <a:p>
            <a:pPr eaLnBrk="1" hangingPunct="1"/>
            <a:r>
              <a:rPr lang="pl-PL" sz="1800" smtClean="0"/>
              <a:t>Rysunek 4: </a:t>
            </a:r>
            <a:r>
              <a:rPr lang="pl-PL" sz="1800" smtClean="0">
                <a:hlinkClick r:id="rId4"/>
              </a:rPr>
              <a:t>https://www.wielkieslowa.pl/2583-umrzec-przyjdzie-gdy-sie-kochalo-wielkie-sprawy.html</a:t>
            </a:r>
            <a:endParaRPr lang="pl-PL" sz="1800" smtClean="0"/>
          </a:p>
          <a:p>
            <a:pPr eaLnBrk="1" hangingPunct="1"/>
            <a:endParaRPr lang="pl-PL" smtClean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warda oprawa">
  <a:themeElements>
    <a:clrScheme name="Twarda oprawa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Twarda oprawa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Twarda oprawa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warda oprawa">
    <a:dk1>
      <a:sysClr val="windowText" lastClr="000000"/>
    </a:dk1>
    <a:lt1>
      <a:sysClr val="window" lastClr="FFFFFF"/>
    </a:lt1>
    <a:dk2>
      <a:srgbClr val="895D1D"/>
    </a:dk2>
    <a:lt2>
      <a:srgbClr val="ECE9C6"/>
    </a:lt2>
    <a:accent1>
      <a:srgbClr val="873624"/>
    </a:accent1>
    <a:accent2>
      <a:srgbClr val="D6862D"/>
    </a:accent2>
    <a:accent3>
      <a:srgbClr val="D0BE40"/>
    </a:accent3>
    <a:accent4>
      <a:srgbClr val="877F6C"/>
    </a:accent4>
    <a:accent5>
      <a:srgbClr val="972109"/>
    </a:accent5>
    <a:accent6>
      <a:srgbClr val="AEB795"/>
    </a:accent6>
    <a:hlink>
      <a:srgbClr val="CC9900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258</TotalTime>
  <Words>492</Words>
  <Application>Microsoft Office PowerPoint</Application>
  <PresentationFormat>Pokaz na ekranie (4:3)</PresentationFormat>
  <Paragraphs>70</Paragraphs>
  <Slides>7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Szablon projektu</vt:lpstr>
      </vt:variant>
      <vt:variant>
        <vt:i4>9</vt:i4>
      </vt:variant>
      <vt:variant>
        <vt:lpstr>Tytuły slajdów</vt:lpstr>
      </vt:variant>
      <vt:variant>
        <vt:i4>7</vt:i4>
      </vt:variant>
    </vt:vector>
  </HeadingPairs>
  <TitlesOfParts>
    <vt:vector size="21" baseType="lpstr">
      <vt:lpstr>Arial</vt:lpstr>
      <vt:lpstr>Book Antiqua</vt:lpstr>
      <vt:lpstr>Wingdings</vt:lpstr>
      <vt:lpstr>Calibri</vt:lpstr>
      <vt:lpstr>Bahnschrift</vt:lpstr>
      <vt:lpstr>Twarda oprawa</vt:lpstr>
      <vt:lpstr>Twarda oprawa</vt:lpstr>
      <vt:lpstr>Twarda oprawa</vt:lpstr>
      <vt:lpstr>Twarda oprawa</vt:lpstr>
      <vt:lpstr>Twarda oprawa</vt:lpstr>
      <vt:lpstr>Twarda oprawa</vt:lpstr>
      <vt:lpstr>Twarda oprawa</vt:lpstr>
      <vt:lpstr>Twarda oprawa</vt:lpstr>
      <vt:lpstr>Twarda oprawa</vt:lpstr>
      <vt:lpstr>Slajd 1</vt:lpstr>
      <vt:lpstr>Slajd 2</vt:lpstr>
      <vt:lpstr>Slajd 3</vt:lpstr>
      <vt:lpstr>Slajd 4</vt:lpstr>
      <vt:lpstr>Chciałabym zachęcić do przeczytania Antologii  K. K. Baczyńskiego.</vt:lpstr>
      <vt:lpstr>Slajd 6</vt:lpstr>
      <vt:lpstr>Źródła: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Krzysztof Kamil Baczyński</dc:title>
  <dc:creator>Uczen</dc:creator>
  <cp:lastModifiedBy>acer</cp:lastModifiedBy>
  <cp:revision>26</cp:revision>
  <dcterms:created xsi:type="dcterms:W3CDTF">2019-04-30T13:01:42Z</dcterms:created>
  <dcterms:modified xsi:type="dcterms:W3CDTF">2019-06-07T11:53:20Z</dcterms:modified>
</cp:coreProperties>
</file>