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4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4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3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4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5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2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8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6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4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4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32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E2BC-AFF5-4A7F-AAAF-87330A1B530F}" type="datetimeFigureOut">
              <a:rPr lang="pl-PL" smtClean="0"/>
              <a:t>2019-06-10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6190-DF11-416F-AA8E-5FE0A9FD0F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61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3/Gustaw_Herling-Grudzinski_2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IV Szkolny Konkurs im. Ireneusza Ślipka- „Literatura polska żydowskim piórem pisana”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6381328"/>
            <a:ext cx="6400800" cy="360040"/>
          </a:xfrm>
        </p:spPr>
        <p:txBody>
          <a:bodyPr>
            <a:normAutofit fontScale="40000" lnSpcReduction="20000"/>
          </a:bodyPr>
          <a:lstStyle/>
          <a:p>
            <a:r>
              <a:rPr lang="pl-PL" dirty="0">
                <a:solidFill>
                  <a:schemeClr val="tx1"/>
                </a:solidFill>
                <a:latin typeface="+mj-lt"/>
              </a:rPr>
              <a:t>Zdjęcie- https://cdn.pixabay.com/photo/2015/07/17/04/14/israel-848402_960_720.jpg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48880"/>
            <a:ext cx="5544616" cy="36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45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800200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Czy warto przeczytać tę powieść?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5436096" cy="5229200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tx1"/>
                </a:solidFill>
                <a:latin typeface="+mj-lt"/>
              </a:rPr>
              <a:t>Inny świat to powieść niezwykle poruszająca, opisująca nieludzkie warunki panujące w obozie koncentracyjnym, ukazująca całą prawdę o sytuacji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więźniów. Uważam, że każdy powinien przeczytać tę powieść. Jest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niezwykle ciężka, trudna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do zrozumienia. Ogromnie chwyta za serce, pozwala chociaż w niewielkim stopniu pojąć, co przeżywali więźniowie obozów.  Jest to historia z gatunku tych, których nie da się przeczytać od razu, w ciągu kilku dni, ponieważ zmusza do refleksji. Moim zdaniem jest warta przeczytania. Zachęcam do sięgnięcia po tę powieść.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416">
            <a:off x="5483737" y="1771296"/>
            <a:ext cx="3625046" cy="248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56176" y="544522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https://cdn.pixabay.com/photo/2018/08/01/10/16/israel-3576927_960_720.jpg</a:t>
            </a:r>
          </a:p>
        </p:txBody>
      </p:sp>
    </p:spTree>
    <p:extLst>
      <p:ext uri="{BB962C8B-B14F-4D97-AF65-F5344CB8AC3E}">
        <p14:creationId xmlns:p14="http://schemas.microsoft.com/office/powerpoint/2010/main" val="21710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8064896" cy="1008111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Materiały źródłowe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91880" y="1196752"/>
            <a:ext cx="5544616" cy="25922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„Inny świat” Gustaw Herling- Grudziński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Zaczytani-24.pl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Biblionetka.pl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Bryk.pl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2779"/>
            <a:ext cx="7812360" cy="290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1560" y="16288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https://cdn.pixabay.com/photo/2016/11/16/15/46/auschwitz-1829211_960_720.jpg</a:t>
            </a:r>
          </a:p>
        </p:txBody>
      </p:sp>
    </p:spTree>
    <p:extLst>
      <p:ext uri="{BB962C8B-B14F-4D97-AF65-F5344CB8AC3E}">
        <p14:creationId xmlns:p14="http://schemas.microsoft.com/office/powerpoint/2010/main" val="4901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5470376" cy="1440159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Dziękuję za uwagę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6651041" cy="1152128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Impact" pitchFamily="34" charset="0"/>
              </a:rPr>
              <a:t>autor: Zuzanna Chojecka</a:t>
            </a:r>
          </a:p>
          <a:p>
            <a:r>
              <a:rPr lang="pl-PL" dirty="0" smtClean="0">
                <a:solidFill>
                  <a:schemeClr val="tx1"/>
                </a:solidFill>
                <a:latin typeface="Impact" pitchFamily="34" charset="0"/>
              </a:rPr>
              <a:t>Szkoła Podstawowa w Warcie</a:t>
            </a:r>
            <a:endParaRPr lang="pl-PL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971600" y="314096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https://cdn.pixabay.com/photo/2017/06/26/05/06/star-of-david-2442812_960_720.jpg</a:t>
            </a:r>
          </a:p>
        </p:txBody>
      </p:sp>
    </p:spTree>
    <p:extLst>
      <p:ext uri="{BB962C8B-B14F-4D97-AF65-F5344CB8AC3E}">
        <p14:creationId xmlns:p14="http://schemas.microsoft.com/office/powerpoint/2010/main" val="35367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Gustaw Herling-Grudziński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648072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  <a:latin typeface="Impact" pitchFamily="34" charset="0"/>
              </a:rPr>
              <a:t>c</a:t>
            </a:r>
            <a:r>
              <a:rPr lang="pl-PL" dirty="0" smtClean="0">
                <a:solidFill>
                  <a:schemeClr val="tx1"/>
                </a:solidFill>
                <a:latin typeface="Impact" pitchFamily="34" charset="0"/>
              </a:rPr>
              <a:t>złowiek w innym świecie</a:t>
            </a:r>
            <a:endParaRPr lang="pl-PL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4236">
            <a:off x="1282438" y="2099903"/>
            <a:ext cx="5321454" cy="403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707904" y="6253441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  <a:hlinkClick r:id="rId3"/>
              </a:rPr>
              <a:t>https://</a:t>
            </a:r>
            <a:r>
              <a:rPr lang="pl-PL" dirty="0" smtClean="0">
                <a:latin typeface="+mj-lt"/>
                <a:hlinkClick r:id="rId3"/>
              </a:rPr>
              <a:t>upload.wikimedia.org/wikipedia/commons/e/e3/Gustaw_Herling-Grudzinski_2.jpg</a:t>
            </a:r>
            <a:endParaRPr lang="pl-PL" dirty="0" smtClean="0">
              <a:latin typeface="+mj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75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6470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Kilka słów o artyście…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" y="692697"/>
            <a:ext cx="5508103" cy="5760639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Gustaw Herling-Grudziński urodził się 20 maja 1919 roku w bogatej, rodzinie żydowskiej, która, ze względu na sytuację została spolonizowana. Uczył się w gimnazjum w swojej  rodzinnej miejscowości, w Kielcach.</a:t>
            </a:r>
          </a:p>
          <a:p>
            <a:r>
              <a:rPr lang="pl-PL" sz="1800" dirty="0">
                <a:solidFill>
                  <a:schemeClr val="tx1"/>
                </a:solidFill>
                <a:latin typeface="Impact" pitchFamily="34" charset="0"/>
              </a:rPr>
              <a:t>S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tudiował filologię polską na Uniwersytecie Warszawskim. W czasie studiów podjął współpracę z czasopismami "Ateneum", "Pion",  "Orka na Ugorze". Po wybuchu wojny  założył z przyjaciółmi  Polską Ludową Akcję Niepodległościową, która była jedną z pierwszych polskich organizacji konspiracyjnych. W 1940 roku próbował przedostać się na Litwę. Niestety, został wtedy aresztowany przez NKWD. Skazano go na pięć lat pobytu w obozach. Osadzono go w łagrze na  Dalekiej Północy. Został zwolniony w 1942 roku. Dramatyczne przeżycia z pobytu w obozie spisał w swoim najwybitniejszym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dziele -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powieści „Inny </a:t>
            </a:r>
            <a:r>
              <a:rPr lang="pl-PL" sz="1800" dirty="0">
                <a:solidFill>
                  <a:schemeClr val="tx1"/>
                </a:solidFill>
                <a:latin typeface="Impact" pitchFamily="34" charset="0"/>
              </a:rPr>
              <a:t>ś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wiat”. 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W 1946 roku został członkiem Polskiej Partii Socjalistycznej.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 Wystąpił z niej w 1960 roku.  </a:t>
            </a:r>
            <a:r>
              <a:rPr lang="pl-PL" sz="1800" dirty="0">
                <a:solidFill>
                  <a:schemeClr val="tx1"/>
                </a:solidFill>
                <a:latin typeface="Impact" pitchFamily="34" charset="0"/>
              </a:rPr>
              <a:t>W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spółpracował z Radiem Wolna Europa, był członkiem Stowarzyszenia Pisarzy Polskich.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913">
            <a:off x="5500606" y="1887149"/>
            <a:ext cx="3557083" cy="273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228184" y="473605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https://upload.wikimedia.org/wikipedia/commons/9/9e/Herling-Grudzinski_monument_-_Yertsevo_2009.jpg</a:t>
            </a:r>
          </a:p>
        </p:txBody>
      </p:sp>
    </p:spTree>
    <p:extLst>
      <p:ext uri="{BB962C8B-B14F-4D97-AF65-F5344CB8AC3E}">
        <p14:creationId xmlns:p14="http://schemas.microsoft.com/office/powerpoint/2010/main" val="89989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08111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… i jego twórczości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47864" y="1124744"/>
            <a:ext cx="5796136" cy="5733256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Gustaw Herling- Grudziński zadebiutował tomem szkiców o polskich artystach "Żywi i umarli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". Jego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zamiłowanie do pisarstwa narodziło się za sprawą pobytu w łagrach i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doświadczeń stamtąd.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Swoje przeżycia spisał w jednym z najdoskonalszych dzieł dotyczących brutalnej, obozowej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rzeczywistości  -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książce „Inny świat”. Wśród jego dzieł można znaleźć krytykę literacką, prozę, esej, oryginalne formy mieszane. Książki pokazują zainteresowanie artysty literaturą rosyjską, klasyką europejską, malarstwem. 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Gustaw  Herling-Grudziński praktycznie całe swoja dorosłe życie spędził poza oddziaływaniem języka polskiego, żyjąc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w kulturach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języka angielskiego, francuskiego czy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włoskiego.</a:t>
            </a:r>
            <a:endParaRPr lang="pl-PL" sz="1800" dirty="0" smtClean="0">
              <a:solidFill>
                <a:schemeClr val="tx1"/>
              </a:solidFill>
              <a:latin typeface="Impact" pitchFamily="34" charset="0"/>
            </a:endParaRPr>
          </a:p>
          <a:p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Gustaw Herling-Grudziński był laureatem wielu nagród: "Kultury" ,, "Wiadomości"  Premio </a:t>
            </a:r>
            <a:r>
              <a:rPr lang="pl-PL" sz="1800" dirty="0" err="1" smtClean="0">
                <a:solidFill>
                  <a:schemeClr val="tx1"/>
                </a:solidFill>
                <a:latin typeface="Impact" pitchFamily="34" charset="0"/>
              </a:rPr>
              <a:t>Viareggio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, "Prix Gutenberg" i </a:t>
            </a:r>
            <a:r>
              <a:rPr lang="pl-PL" sz="1800" dirty="0" err="1" smtClean="0">
                <a:solidFill>
                  <a:schemeClr val="tx1"/>
                </a:solidFill>
                <a:latin typeface="Impact" pitchFamily="34" charset="0"/>
              </a:rPr>
              <a:t>Pen-Clubu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. Był doktorem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honoris causa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Uniwersytetu Jagiellońskiego i Uniwersytetu Adama Mickiewicza w </a:t>
            </a:r>
            <a:r>
              <a:rPr lang="pl-PL" sz="1800" dirty="0" smtClean="0">
                <a:solidFill>
                  <a:schemeClr val="tx1"/>
                </a:solidFill>
                <a:latin typeface="Impact" pitchFamily="34" charset="0"/>
              </a:rPr>
              <a:t>Poznaniu.</a:t>
            </a:r>
            <a:endParaRPr lang="pl-PL" sz="18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214">
            <a:off x="116039" y="1582114"/>
            <a:ext cx="324062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99592" y="4869160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data:image</a:t>
            </a:r>
            <a:r>
              <a:rPr lang="pl-PL" sz="1200" dirty="0"/>
              <a:t>/jpeg;base64,/</a:t>
            </a:r>
            <a:r>
              <a:rPr lang="pl-PL" sz="1200" dirty="0" smtClean="0"/>
              <a:t>9j/4AAQSkZJRgABAQAAAQABAAD/2wCEAAkGBxMSEhUTEhMVFRUVGBgVGBcXGBcXFRcVFxcXGBcYGBcYHSggGBolHRUVITEhJSkrLi4uFx8zODMtNygtLisBCgoKDg0OGBAQGi0dHR0tLS0tLS0tLS0tLS0tLS0tLS0tLS0tLS0tLS0tLS0tLS0tLS0tL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477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/>
          <a:lstStyle/>
          <a:p>
            <a:r>
              <a:rPr lang="pl-PL" dirty="0" smtClean="0"/>
              <a:t>Rok 2019 – rok artysty z innego świata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812610"/>
            <a:ext cx="4896544" cy="2088232"/>
          </a:xfrm>
        </p:spPr>
        <p:txBody>
          <a:bodyPr>
            <a:normAutofit/>
          </a:bodyPr>
          <a:lstStyle/>
          <a:p>
            <a:r>
              <a:rPr lang="pl-PL" b="1" i="1" dirty="0" smtClean="0">
                <a:solidFill>
                  <a:schemeClr val="tx1"/>
                </a:solidFill>
                <a:latin typeface="+mj-lt"/>
              </a:rPr>
              <a:t>„Boże</a:t>
            </a:r>
            <a:r>
              <a:rPr lang="pl-PL" b="1" i="1" dirty="0">
                <a:solidFill>
                  <a:schemeClr val="tx1"/>
                </a:solidFill>
                <a:latin typeface="+mj-lt"/>
              </a:rPr>
              <a:t>, daj mi sa­mot­ność, bo niena­widzę ludzi."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334">
            <a:off x="4790511" y="2594661"/>
            <a:ext cx="4018758" cy="313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1560" y="5103674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https://upload.wikimedia.org/wikipedia/commons/thumb/9/9f/Gustaw_herling_grudzinski.jpg/768px-Gustaw_herling_grudzinski.jpg</a:t>
            </a:r>
          </a:p>
        </p:txBody>
      </p:sp>
    </p:spTree>
    <p:extLst>
      <p:ext uri="{BB962C8B-B14F-4D97-AF65-F5344CB8AC3E}">
        <p14:creationId xmlns:p14="http://schemas.microsoft.com/office/powerpoint/2010/main" val="24533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1"/>
          </a:xfrm>
        </p:spPr>
        <p:txBody>
          <a:bodyPr/>
          <a:lstStyle/>
          <a:p>
            <a:r>
              <a:rPr lang="pl-PL" i="1" dirty="0" smtClean="0">
                <a:solidFill>
                  <a:srgbClr val="002060"/>
                </a:solidFill>
              </a:rPr>
              <a:t>Inny  świat</a:t>
            </a:r>
            <a:endParaRPr lang="pl-PL" i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39952" y="1268760"/>
            <a:ext cx="5004048" cy="5589240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  <a:latin typeface="+mj-lt"/>
              </a:rPr>
              <a:t>Inny świat. Zapiski sowieckie –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powieść w formie wspomnień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Gustawa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Herlinga-Grudzińskiego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. Książka była pisana w latach 1949–1950.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O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publikowana została 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po raz pierwszy w przekładzie angielskim w 1951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roku.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P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o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raz pierwszy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w języku polskim wydano ją w1953.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P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owieść  zalicza się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do literatury faktu; zawarte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są w niej wspomnienia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autora z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więzienia w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gułagu w </a:t>
            </a:r>
            <a:r>
              <a:rPr lang="pl-PL" dirty="0" err="1">
                <a:solidFill>
                  <a:schemeClr val="tx1"/>
                </a:solidFill>
                <a:latin typeface="+mj-lt"/>
              </a:rPr>
              <a:t>Jercewie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w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latach 1940–1942.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451">
            <a:off x="744528" y="461808"/>
            <a:ext cx="2628376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59632" y="4941168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https://api.culture.pl/sites/default/files/styles/420_auto/public/2018-08/inny_swiat_gustaw-herling-grudzinski-1.jpg?itok=Luu_Hldy</a:t>
            </a:r>
          </a:p>
        </p:txBody>
      </p:sp>
    </p:spTree>
    <p:extLst>
      <p:ext uri="{BB962C8B-B14F-4D97-AF65-F5344CB8AC3E}">
        <p14:creationId xmlns:p14="http://schemas.microsoft.com/office/powerpoint/2010/main" val="27745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96752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Co znajdziemy w </a:t>
            </a:r>
            <a:r>
              <a:rPr lang="pl-PL" i="1" dirty="0">
                <a:solidFill>
                  <a:srgbClr val="002060"/>
                </a:solidFill>
              </a:rPr>
              <a:t>I</a:t>
            </a:r>
            <a:r>
              <a:rPr lang="pl-PL" i="1" dirty="0" smtClean="0">
                <a:solidFill>
                  <a:srgbClr val="002060"/>
                </a:solidFill>
              </a:rPr>
              <a:t>nnym  świecie?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6516216" cy="5949280"/>
          </a:xfrm>
        </p:spPr>
        <p:txBody>
          <a:bodyPr>
            <a:normAutofit fontScale="85000" lnSpcReduction="20000"/>
          </a:bodyPr>
          <a:lstStyle/>
          <a:p>
            <a:r>
              <a:rPr lang="pl-PL" sz="3000" dirty="0" smtClean="0">
                <a:solidFill>
                  <a:schemeClr val="tx1"/>
                </a:solidFill>
                <a:latin typeface="+mj-lt"/>
              </a:rPr>
              <a:t>Powieść ukazuje bestialstwo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ludzi, ale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również bohaterstwo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w walce o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zachowanie honoru, godności człowieka,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o odzyskanie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utraconej wolności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Główny bohater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podjął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głodówkę, aby wywalczyć upragnioną wolność. </a:t>
            </a:r>
          </a:p>
          <a:p>
            <a:r>
              <a:rPr lang="pl-PL" sz="3000" dirty="0" smtClean="0">
                <a:solidFill>
                  <a:schemeClr val="tx1"/>
                </a:solidFill>
                <a:latin typeface="+mj-lt"/>
              </a:rPr>
              <a:t>W książce pokazana jest różnorodność ofiar jako ludzi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różnej narodowości, różnych grup społecznych i zawodowych. W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dużej mierze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są to więźniowie polityczni, wrogowie państwa radzieckiego.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Herling-Grudziński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zainteresowa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ł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się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wpływem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obozu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na życie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człowieka.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Obserwował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utratę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godności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za przyczyną wyczerpującej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pracy i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głodu.</a:t>
            </a:r>
          </a:p>
          <a:p>
            <a:r>
              <a:rPr lang="pl-PL" sz="3000" dirty="0" smtClean="0">
                <a:solidFill>
                  <a:schemeClr val="tx1"/>
                </a:solidFill>
                <a:latin typeface="+mj-lt"/>
              </a:rPr>
              <a:t>Autor wiele razy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zastanawia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się,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do czego zdolny jest poniżany i gnębiony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człowiek.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Pyta samego siebie,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gdzie </a:t>
            </a:r>
            <a:r>
              <a:rPr lang="pl-PL" sz="3000" dirty="0" smtClean="0">
                <a:solidFill>
                  <a:schemeClr val="tx1"/>
                </a:solidFill>
                <a:latin typeface="+mj-lt"/>
              </a:rPr>
              <a:t>jest </a:t>
            </a:r>
            <a:r>
              <a:rPr lang="pl-PL" sz="3000" dirty="0">
                <a:solidFill>
                  <a:schemeClr val="tx1"/>
                </a:solidFill>
                <a:latin typeface="+mj-lt"/>
              </a:rPr>
              <a:t>dno człowieczeństwa. 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674">
            <a:off x="6357819" y="1823869"/>
            <a:ext cx="2783648" cy="201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660232" y="4797152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https://cdn.pixabay.com/photo/2016/01/24/09/34/wailing-1158606_960_720.jpg</a:t>
            </a:r>
          </a:p>
        </p:txBody>
      </p:sp>
    </p:spTree>
    <p:extLst>
      <p:ext uri="{BB962C8B-B14F-4D97-AF65-F5344CB8AC3E}">
        <p14:creationId xmlns:p14="http://schemas.microsoft.com/office/powerpoint/2010/main" val="1117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3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Jak wygląda </a:t>
            </a:r>
            <a:r>
              <a:rPr lang="pl-PL" i="1" dirty="0">
                <a:solidFill>
                  <a:srgbClr val="002060"/>
                </a:solidFill>
              </a:rPr>
              <a:t>I</a:t>
            </a:r>
            <a:r>
              <a:rPr lang="pl-PL" i="1" dirty="0" smtClean="0">
                <a:solidFill>
                  <a:srgbClr val="002060"/>
                </a:solidFill>
              </a:rPr>
              <a:t>nny świat?</a:t>
            </a:r>
            <a:endParaRPr lang="pl-PL" i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23928" y="836712"/>
            <a:ext cx="5220072" cy="609329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+mj-lt"/>
              </a:rPr>
              <a:t>Powieść Grudzińskiego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jest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ciężka,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obnaża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, do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czego może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doprowadzić więzionych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ludzi niewola. Niektórym w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"piekle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"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udaje się zachować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resztki człowieczeństwa,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inni go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tracą.</a:t>
            </a:r>
          </a:p>
          <a:p>
            <a:r>
              <a:rPr lang="pl-PL" dirty="0" smtClean="0">
                <a:solidFill>
                  <a:schemeClr val="tx1"/>
                </a:solidFill>
                <a:latin typeface="+mj-lt"/>
              </a:rPr>
              <a:t>Opis obozu przymusowej pracy w </a:t>
            </a:r>
            <a:r>
              <a:rPr lang="pl-PL" dirty="0" err="1" smtClean="0">
                <a:solidFill>
                  <a:schemeClr val="tx1"/>
                </a:solidFill>
                <a:latin typeface="+mj-lt"/>
              </a:rPr>
              <a:t>Jercewie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jest wstrząsający. Dla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poszczególnych osób  może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nawet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wyolbrzymiony.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„Inny świat”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długo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musiał czekać na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dostrzeżenie, dlatego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, że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jest autentyczny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i zarazem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niemożliwy.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Świat opisany przez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Gustawa Herlinga–Grudzińskiego jest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zupełnie inny niż nasz, na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wolności. </a:t>
            </a:r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5599">
            <a:off x="179512" y="1655563"/>
            <a:ext cx="3600400" cy="27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27584" y="530120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http://matecznik.npr.pl/images/jercewo1.gif</a:t>
            </a:r>
          </a:p>
        </p:txBody>
      </p:sp>
    </p:spTree>
    <p:extLst>
      <p:ext uri="{BB962C8B-B14F-4D97-AF65-F5344CB8AC3E}">
        <p14:creationId xmlns:p14="http://schemas.microsoft.com/office/powerpoint/2010/main" val="14811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12776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Co wyróżnia </a:t>
            </a:r>
            <a:r>
              <a:rPr lang="pl-PL" i="1" dirty="0" smtClean="0">
                <a:solidFill>
                  <a:srgbClr val="002060"/>
                </a:solidFill>
              </a:rPr>
              <a:t>Inny świat?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097" y="980728"/>
            <a:ext cx="4559903" cy="5805264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Autor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nie boi się przedstawiać rzeczywistość taką, jaka była naprawdę. nawet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jeśli oznacza to przyznanie się do </a:t>
            </a:r>
            <a:r>
              <a:rPr lang="pl-PL" dirty="0" err="1" smtClean="0">
                <a:solidFill>
                  <a:schemeClr val="tx1"/>
                </a:solidFill>
                <a:latin typeface="+mj-lt"/>
              </a:rPr>
              <a:t>do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błędów i słabości. Jeńcy próbowali zdobyć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choć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odrobinę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normalności. Między niektórymi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rodziły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się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przyjaźnie;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po prostu cieszyli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się z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każdej  wolnej chwili. Więźniowie lubili przebywać w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szpitalu -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tylko tam mieli czystą pościel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i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 pełny brzuch,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odnajdywali choć trochę wytchnienia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pl-PL" dirty="0" smtClean="0">
                <a:solidFill>
                  <a:schemeClr val="tx1"/>
                </a:solidFill>
                <a:latin typeface="+mj-lt"/>
              </a:rPr>
              <a:t>Zazwyczaj byli tylko tanią siłą roboczą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.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 Wielu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z nich nie przeżyło pobytu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w obozie, 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a we wszystkich odcisnął </a:t>
            </a:r>
            <a:r>
              <a:rPr lang="pl-PL" dirty="0" smtClean="0">
                <a:solidFill>
                  <a:schemeClr val="tx1"/>
                </a:solidFill>
                <a:latin typeface="+mj-lt"/>
              </a:rPr>
              <a:t>on trwały  ślad.</a:t>
            </a:r>
            <a:endParaRPr lang="pl-PL" dirty="0">
              <a:solidFill>
                <a:schemeClr val="tx1"/>
              </a:solidFill>
              <a:latin typeface="+mj-lt"/>
            </a:endParaRPr>
          </a:p>
          <a:p>
            <a:endParaRPr lang="pl-PL" dirty="0">
              <a:solidFill>
                <a:schemeClr val="tx1"/>
              </a:solidFill>
              <a:latin typeface="+mj-lt"/>
            </a:endParaRPr>
          </a:p>
          <a:p>
            <a:endParaRPr lang="pl-P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287">
            <a:off x="4572000" y="16288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580112" y="508518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https://cdn.pixabay.com/photo/2015/02/26/14/27/prayer-650426_960_720.jpg</a:t>
            </a:r>
          </a:p>
        </p:txBody>
      </p:sp>
    </p:spTree>
    <p:extLst>
      <p:ext uri="{BB962C8B-B14F-4D97-AF65-F5344CB8AC3E}">
        <p14:creationId xmlns:p14="http://schemas.microsoft.com/office/powerpoint/2010/main" val="25704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870</Words>
  <Application>Microsoft Office PowerPoint</Application>
  <PresentationFormat>Pokaz na ekranie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Impact</vt:lpstr>
      <vt:lpstr>Times New Roman</vt:lpstr>
      <vt:lpstr>Wingdings</vt:lpstr>
      <vt:lpstr>Motyw pakietu Office</vt:lpstr>
      <vt:lpstr>IV Szkolny Konkurs im. Ireneusza Ślipka- „Literatura polska żydowskim piórem pisana”</vt:lpstr>
      <vt:lpstr>Gustaw Herling-Grudziński</vt:lpstr>
      <vt:lpstr>Kilka słów o artyście…</vt:lpstr>
      <vt:lpstr>… i jego twórczości</vt:lpstr>
      <vt:lpstr>Rok 2019 – rok artysty z innego świata</vt:lpstr>
      <vt:lpstr>Inny  świat</vt:lpstr>
      <vt:lpstr>Co znajdziemy w Innym  świecie?</vt:lpstr>
      <vt:lpstr>Jak wygląda Inny świat?</vt:lpstr>
      <vt:lpstr>Co wyróżnia Inny świat?</vt:lpstr>
      <vt:lpstr>Czy warto przeczytać tę powieść?</vt:lpstr>
      <vt:lpstr>Materiały źródłowe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Gustaw Herling-Grudziński</dc:title>
  <dc:creator>Irek</dc:creator>
  <cp:lastModifiedBy>Beata Łuczak</cp:lastModifiedBy>
  <cp:revision>25</cp:revision>
  <dcterms:created xsi:type="dcterms:W3CDTF">2019-04-28T21:32:37Z</dcterms:created>
  <dcterms:modified xsi:type="dcterms:W3CDTF">2019-06-10T16:51:14Z</dcterms:modified>
</cp:coreProperties>
</file>