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541A7-495B-4440-BA59-FD6047308352}" type="datetimeFigureOut">
              <a:rPr lang="pl-PL" smtClean="0"/>
              <a:pPr/>
              <a:t>2019-06-10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9D1DC-189A-4DC6-90D7-3192E9974DE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4781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9D1DC-189A-4DC6-90D7-3192E9974DED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4054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9D1DC-189A-4DC6-90D7-3192E9974DED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8212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9D1DC-189A-4DC6-90D7-3192E9974DED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368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C29C-839C-42CD-B05F-71E32B43DDA3}" type="datetimeFigureOut">
              <a:rPr lang="pl-PL" smtClean="0"/>
              <a:pPr/>
              <a:t>2019-06-10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B8ED-DA2D-49AB-8ABA-276C95C2A59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831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C29C-839C-42CD-B05F-71E32B43DDA3}" type="datetimeFigureOut">
              <a:rPr lang="pl-PL" smtClean="0"/>
              <a:pPr/>
              <a:t>2019-06-10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B8ED-DA2D-49AB-8ABA-276C95C2A59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2918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C29C-839C-42CD-B05F-71E32B43DDA3}" type="datetimeFigureOut">
              <a:rPr lang="pl-PL" smtClean="0"/>
              <a:pPr/>
              <a:t>2019-06-10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B8ED-DA2D-49AB-8ABA-276C95C2A59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9774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C29C-839C-42CD-B05F-71E32B43DDA3}" type="datetimeFigureOut">
              <a:rPr lang="pl-PL" smtClean="0"/>
              <a:pPr/>
              <a:t>2019-06-10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B8ED-DA2D-49AB-8ABA-276C95C2A59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1637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C29C-839C-42CD-B05F-71E32B43DDA3}" type="datetimeFigureOut">
              <a:rPr lang="pl-PL" smtClean="0"/>
              <a:pPr/>
              <a:t>2019-06-10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B8ED-DA2D-49AB-8ABA-276C95C2A59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7434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C29C-839C-42CD-B05F-71E32B43DDA3}" type="datetimeFigureOut">
              <a:rPr lang="pl-PL" smtClean="0"/>
              <a:pPr/>
              <a:t>2019-06-10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B8ED-DA2D-49AB-8ABA-276C95C2A59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5652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C29C-839C-42CD-B05F-71E32B43DDA3}" type="datetimeFigureOut">
              <a:rPr lang="pl-PL" smtClean="0"/>
              <a:pPr/>
              <a:t>2019-06-10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B8ED-DA2D-49AB-8ABA-276C95C2A59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8624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C29C-839C-42CD-B05F-71E32B43DDA3}" type="datetimeFigureOut">
              <a:rPr lang="pl-PL" smtClean="0"/>
              <a:pPr/>
              <a:t>2019-06-10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B8ED-DA2D-49AB-8ABA-276C95C2A59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2158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C29C-839C-42CD-B05F-71E32B43DDA3}" type="datetimeFigureOut">
              <a:rPr lang="pl-PL" smtClean="0"/>
              <a:pPr/>
              <a:t>2019-06-10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B8ED-DA2D-49AB-8ABA-276C95C2A59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4520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C29C-839C-42CD-B05F-71E32B43DDA3}" type="datetimeFigureOut">
              <a:rPr lang="pl-PL" smtClean="0"/>
              <a:pPr/>
              <a:t>2019-06-10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B8ED-DA2D-49AB-8ABA-276C95C2A59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6366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C29C-839C-42CD-B05F-71E32B43DDA3}" type="datetimeFigureOut">
              <a:rPr lang="pl-PL" smtClean="0"/>
              <a:pPr/>
              <a:t>2019-06-10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B8ED-DA2D-49AB-8ABA-276C95C2A59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7603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FC29C-839C-42CD-B05F-71E32B43DDA3}" type="datetimeFigureOut">
              <a:rPr lang="pl-PL" smtClean="0"/>
              <a:pPr/>
              <a:t>2019-06-10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EB8ED-DA2D-49AB-8ABA-276C95C2A59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6102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errabrasilis.org.pl/2013/09/13/brazylia-juliana-tuwima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jpe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pik.com/julian-tuwim-dzieciom-various-artists,p1213056367,muzyka-p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hyperlink" Target="https://www.youtube.com/watch?v=pcpRjBiq6S8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lubimyczytac.pl/cytat/41179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omaszowmazowiecki.naszemiasto.pl/artykul/tomaszow-maz-park-przy-ul-wschodniej-im-stefanii-i-juliana,1795739,artgal,t,id,tm.html" TargetMode="External"/><Relationship Id="rId4" Type="http://schemas.openxmlformats.org/officeDocument/2006/relationships/hyperlink" Target="http://warszawa.wyborcza.pl/warszawa/51,54420,18993952.html?i=1&amp;disableRedirects=tru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" TargetMode="External"/><Relationship Id="rId2" Type="http://schemas.openxmlformats.org/officeDocument/2006/relationships/hyperlink" Target="http://lubimyczytac.pl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iersze.bfcior.pl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juliantuwim.pl/biografia.ph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podreczniki.pl/a/grupa-skamander-i-ewolucyjny-wzorzec-poetyki/DWBZR1JSe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teranal.wordpress.com/tag/skamander/" TargetMode="External"/><Relationship Id="rId4" Type="http://schemas.openxmlformats.org/officeDocument/2006/relationships/hyperlink" Target="https://dzieje.pl/kultura-i-sztuka/skamandryci-na-festiwalu-jezyka-polskiego-w-szczebrzeszyni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chiwum.allegro.pl/oferta/wiadomosci-literackie-tygodnik-r-13-1936-nr-36-i7409427172.html" TargetMode="External"/><Relationship Id="rId5" Type="http://schemas.openxmlformats.org/officeDocument/2006/relationships/hyperlink" Target="http://www.edusens.pl/edusensacje/manifest-tworcow-kawiarni-literackiej-pod-picadorem" TargetMode="Externa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dznaczenia.pl.tl/Odznaki-cz-.-I.htm" TargetMode="External"/><Relationship Id="rId5" Type="http://schemas.openxmlformats.org/officeDocument/2006/relationships/hyperlink" Target="https://www.znak.com.pl/ksiazka/kwiaty-polskie-julian-tuwim-44530" TargetMode="Externa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urystycznyotwock.pl/pl/miejsce-smierci-adeli-tuwi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odz.naszemiasto.pl/artykul/odnowiono-grob-rodzicow-juliana-tuwima-na-cmentarzu,2753144,art,t,id,tm.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576" y="1052736"/>
            <a:ext cx="7772400" cy="1470025"/>
          </a:xfrm>
        </p:spPr>
        <p:txBody>
          <a:bodyPr>
            <a:normAutofit/>
          </a:bodyPr>
          <a:lstStyle/>
          <a:p>
            <a:r>
              <a:rPr lang="pl-PL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Julian Tuwim </a:t>
            </a:r>
            <a:endParaRPr lang="pl-PL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03648" y="2204864"/>
            <a:ext cx="6400800" cy="648072"/>
          </a:xfrm>
        </p:spPr>
        <p:txBody>
          <a:bodyPr/>
          <a:lstStyle/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(1894 – 1953)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0648" y="6350"/>
            <a:ext cx="1296144" cy="672998"/>
          </a:xfrm>
          <a:prstGeom prst="rect">
            <a:avLst/>
          </a:prstGeom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2051720" y="197432"/>
            <a:ext cx="597666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600" b="1" dirty="0" smtClean="0">
                <a:latin typeface="Monotype Corsiva" panose="03010101010201010101" pitchFamily="66" charset="0"/>
              </a:rPr>
              <a:t>„Żyd, który czuł i pisał  po polsku”</a:t>
            </a:r>
            <a:endParaRPr lang="pl-PL" sz="26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41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539551" y="1348826"/>
            <a:ext cx="8064897" cy="5176518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2051720" y="197432"/>
            <a:ext cx="597666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600" b="1" dirty="0" smtClean="0">
                <a:latin typeface="Monotype Corsiva" panose="03010101010201010101" pitchFamily="66" charset="0"/>
              </a:rPr>
              <a:t>„Żyd, który czuł i pisał  po polsku”</a:t>
            </a:r>
            <a:endParaRPr lang="pl-PL" sz="2600" dirty="0">
              <a:latin typeface="Monotype Corsiva" panose="03010101010201010101" pitchFamily="66" charset="0"/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122958" y="874536"/>
            <a:ext cx="68836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FRAGMENT „KWIATÓW POLSKICH” – „MODLITWA”</a:t>
            </a:r>
            <a:endParaRPr kumimoji="0" lang="pl-PL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39551" y="1348826"/>
            <a:ext cx="238559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 smtClean="0">
                <a:latin typeface="Monotype Corsiva" pitchFamily="66" charset="0"/>
              </a:rPr>
              <a:t>My ludzie skromni, ludzie prości,</a:t>
            </a:r>
            <a:br>
              <a:rPr lang="pl-PL" sz="1200" b="1" dirty="0" smtClean="0">
                <a:latin typeface="Monotype Corsiva" pitchFamily="66" charset="0"/>
              </a:rPr>
            </a:br>
            <a:r>
              <a:rPr lang="pl-PL" sz="1200" b="1" dirty="0" smtClean="0">
                <a:latin typeface="Monotype Corsiva" pitchFamily="66" charset="0"/>
              </a:rPr>
              <a:t>Żadni nadludzie ni olbrzymy,</a:t>
            </a:r>
            <a:br>
              <a:rPr lang="pl-PL" sz="1200" b="1" dirty="0" smtClean="0">
                <a:latin typeface="Monotype Corsiva" pitchFamily="66" charset="0"/>
              </a:rPr>
            </a:br>
            <a:r>
              <a:rPr lang="pl-PL" sz="1200" b="1" dirty="0" smtClean="0">
                <a:latin typeface="Monotype Corsiva" pitchFamily="66" charset="0"/>
              </a:rPr>
              <a:t>Boga o inną moc prosimy,</a:t>
            </a:r>
            <a:br>
              <a:rPr lang="pl-PL" sz="1200" b="1" dirty="0" smtClean="0">
                <a:latin typeface="Monotype Corsiva" pitchFamily="66" charset="0"/>
              </a:rPr>
            </a:br>
            <a:r>
              <a:rPr lang="pl-PL" sz="1200" b="1" dirty="0" smtClean="0">
                <a:latin typeface="Monotype Corsiva" pitchFamily="66" charset="0"/>
              </a:rPr>
              <a:t>O inną drogę do wielkości: </a:t>
            </a:r>
          </a:p>
          <a:p>
            <a:r>
              <a:rPr lang="pl-PL" sz="1200" b="1" dirty="0">
                <a:latin typeface="Monotype Corsiva" pitchFamily="66" charset="0"/>
              </a:rPr>
              <a:t>Chmury nad nami rozpal w łunę, </a:t>
            </a:r>
            <a:br>
              <a:rPr lang="pl-PL" sz="1200" b="1" dirty="0">
                <a:latin typeface="Monotype Corsiva" pitchFamily="66" charset="0"/>
              </a:rPr>
            </a:br>
            <a:r>
              <a:rPr lang="pl-PL" sz="1200" b="1" dirty="0">
                <a:latin typeface="Monotype Corsiva" pitchFamily="66" charset="0"/>
              </a:rPr>
              <a:t>Uderz nam w serca złotym dzwonem,</a:t>
            </a:r>
            <a:br>
              <a:rPr lang="pl-PL" sz="1200" b="1" dirty="0">
                <a:latin typeface="Monotype Corsiva" pitchFamily="66" charset="0"/>
              </a:rPr>
            </a:br>
            <a:r>
              <a:rPr lang="pl-PL" sz="1200" b="1" dirty="0">
                <a:latin typeface="Monotype Corsiva" pitchFamily="66" charset="0"/>
              </a:rPr>
              <a:t>Otwórz nam Polskę, jak piorunem </a:t>
            </a:r>
            <a:br>
              <a:rPr lang="pl-PL" sz="1200" b="1" dirty="0">
                <a:latin typeface="Monotype Corsiva" pitchFamily="66" charset="0"/>
              </a:rPr>
            </a:br>
            <a:r>
              <a:rPr lang="pl-PL" sz="1200" b="1" dirty="0">
                <a:latin typeface="Monotype Corsiva" pitchFamily="66" charset="0"/>
              </a:rPr>
              <a:t>Otwierasz niebo zachmurzone.</a:t>
            </a:r>
            <a:br>
              <a:rPr lang="pl-PL" sz="1200" b="1" dirty="0">
                <a:latin typeface="Monotype Corsiva" pitchFamily="66" charset="0"/>
              </a:rPr>
            </a:br>
            <a:r>
              <a:rPr lang="pl-PL" sz="1200" b="1" dirty="0">
                <a:latin typeface="Monotype Corsiva" pitchFamily="66" charset="0"/>
              </a:rPr>
              <a:t>Daj nam uprzątnąć dom ojczysty</a:t>
            </a:r>
            <a:br>
              <a:rPr lang="pl-PL" sz="1200" b="1" dirty="0">
                <a:latin typeface="Monotype Corsiva" pitchFamily="66" charset="0"/>
              </a:rPr>
            </a:br>
            <a:r>
              <a:rPr lang="pl-PL" sz="1200" b="1" dirty="0">
                <a:latin typeface="Monotype Corsiva" pitchFamily="66" charset="0"/>
              </a:rPr>
              <a:t>Tak z naszych zgliszcz i ruin świętych</a:t>
            </a:r>
            <a:br>
              <a:rPr lang="pl-PL" sz="1200" b="1" dirty="0">
                <a:latin typeface="Monotype Corsiva" pitchFamily="66" charset="0"/>
              </a:rPr>
            </a:br>
            <a:r>
              <a:rPr lang="pl-PL" sz="1200" b="1" dirty="0">
                <a:latin typeface="Monotype Corsiva" pitchFamily="66" charset="0"/>
              </a:rPr>
              <a:t>Jak z grzechów naszych, win przeklętych.</a:t>
            </a:r>
            <a:br>
              <a:rPr lang="pl-PL" sz="1200" b="1" dirty="0">
                <a:latin typeface="Monotype Corsiva" pitchFamily="66" charset="0"/>
              </a:rPr>
            </a:br>
            <a:r>
              <a:rPr lang="pl-PL" sz="1200" b="1" dirty="0">
                <a:latin typeface="Monotype Corsiva" pitchFamily="66" charset="0"/>
              </a:rPr>
              <a:t>Niech będzie biedny, ale czysty</a:t>
            </a:r>
            <a:br>
              <a:rPr lang="pl-PL" sz="1200" b="1" dirty="0">
                <a:latin typeface="Monotype Corsiva" pitchFamily="66" charset="0"/>
              </a:rPr>
            </a:br>
            <a:r>
              <a:rPr lang="pl-PL" sz="1200" b="1" dirty="0">
                <a:latin typeface="Monotype Corsiva" pitchFamily="66" charset="0"/>
              </a:rPr>
              <a:t>Nasz dom z cmentarza podźwignięty.</a:t>
            </a:r>
            <a:br>
              <a:rPr lang="pl-PL" sz="1200" b="1" dirty="0">
                <a:latin typeface="Monotype Corsiva" pitchFamily="66" charset="0"/>
              </a:rPr>
            </a:br>
            <a:r>
              <a:rPr lang="pl-PL" sz="1200" b="1" dirty="0">
                <a:latin typeface="Monotype Corsiva" pitchFamily="66" charset="0"/>
              </a:rPr>
              <a:t>Ziemi, gdy z martwych się obudzi</a:t>
            </a:r>
            <a:br>
              <a:rPr lang="pl-PL" sz="1200" b="1" dirty="0">
                <a:latin typeface="Monotype Corsiva" pitchFamily="66" charset="0"/>
              </a:rPr>
            </a:br>
            <a:r>
              <a:rPr lang="pl-PL" sz="1200" b="1" dirty="0">
                <a:latin typeface="Monotype Corsiva" pitchFamily="66" charset="0"/>
              </a:rPr>
              <a:t>I brzask wolności ją ozłoci,</a:t>
            </a:r>
            <a:br>
              <a:rPr lang="pl-PL" sz="1200" b="1" dirty="0">
                <a:latin typeface="Monotype Corsiva" pitchFamily="66" charset="0"/>
              </a:rPr>
            </a:br>
            <a:r>
              <a:rPr lang="pl-PL" sz="1200" b="1" dirty="0">
                <a:latin typeface="Monotype Corsiva" pitchFamily="66" charset="0"/>
              </a:rPr>
              <a:t>Daj rządy mądrych, dobrych ludzi,</a:t>
            </a:r>
            <a:br>
              <a:rPr lang="pl-PL" sz="1200" b="1" dirty="0">
                <a:latin typeface="Monotype Corsiva" pitchFamily="66" charset="0"/>
              </a:rPr>
            </a:br>
            <a:r>
              <a:rPr lang="pl-PL" sz="1200" b="1" dirty="0">
                <a:latin typeface="Monotype Corsiva" pitchFamily="66" charset="0"/>
              </a:rPr>
              <a:t>Mocnych w mądrości i dobroci.</a:t>
            </a:r>
            <a:br>
              <a:rPr lang="pl-PL" sz="1200" b="1" dirty="0">
                <a:latin typeface="Monotype Corsiva" pitchFamily="66" charset="0"/>
              </a:rPr>
            </a:br>
            <a:r>
              <a:rPr lang="pl-PL" sz="1200" b="1" dirty="0">
                <a:latin typeface="Monotype Corsiva" pitchFamily="66" charset="0"/>
              </a:rPr>
              <a:t>A kiedy lud na nogi stanie,</a:t>
            </a:r>
            <a:br>
              <a:rPr lang="pl-PL" sz="1200" b="1" dirty="0">
                <a:latin typeface="Monotype Corsiva" pitchFamily="66" charset="0"/>
              </a:rPr>
            </a:br>
            <a:r>
              <a:rPr lang="pl-PL" sz="1200" b="1" dirty="0">
                <a:latin typeface="Monotype Corsiva" pitchFamily="66" charset="0"/>
              </a:rPr>
              <a:t>Niechaj podniesie pięść żylastą:</a:t>
            </a:r>
            <a:br>
              <a:rPr lang="pl-PL" sz="1200" b="1" dirty="0">
                <a:latin typeface="Monotype Corsiva" pitchFamily="66" charset="0"/>
              </a:rPr>
            </a:br>
            <a:r>
              <a:rPr lang="pl-PL" sz="1200" b="1" dirty="0">
                <a:latin typeface="Monotype Corsiva" pitchFamily="66" charset="0"/>
              </a:rPr>
              <a:t>Daj pracującym we władanie</a:t>
            </a:r>
            <a:br>
              <a:rPr lang="pl-PL" sz="1200" b="1" dirty="0">
                <a:latin typeface="Monotype Corsiva" pitchFamily="66" charset="0"/>
              </a:rPr>
            </a:br>
            <a:r>
              <a:rPr lang="pl-PL" sz="1200" b="1" dirty="0">
                <a:latin typeface="Monotype Corsiva" pitchFamily="66" charset="0"/>
              </a:rPr>
              <a:t>Plon pracy ich we wsi i miastach,</a:t>
            </a:r>
            <a:br>
              <a:rPr lang="pl-PL" sz="1200" b="1" dirty="0">
                <a:latin typeface="Monotype Corsiva" pitchFamily="66" charset="0"/>
              </a:rPr>
            </a:br>
            <a:r>
              <a:rPr lang="pl-PL" sz="1200" b="1" dirty="0">
                <a:latin typeface="Monotype Corsiva" pitchFamily="66" charset="0"/>
              </a:rPr>
              <a:t>Bankierstwo rozpędź - i spraw, Panie,</a:t>
            </a:r>
            <a:br>
              <a:rPr lang="pl-PL" sz="1200" b="1" dirty="0">
                <a:latin typeface="Monotype Corsiva" pitchFamily="66" charset="0"/>
              </a:rPr>
            </a:br>
            <a:r>
              <a:rPr lang="pl-PL" sz="1200" b="1" dirty="0">
                <a:latin typeface="Monotype Corsiva" pitchFamily="66" charset="0"/>
              </a:rPr>
              <a:t>By pieniądz w pieniądz nie porastał.</a:t>
            </a:r>
            <a:br>
              <a:rPr lang="pl-PL" sz="1200" b="1" dirty="0">
                <a:latin typeface="Monotype Corsiva" pitchFamily="66" charset="0"/>
              </a:rPr>
            </a:br>
            <a:r>
              <a:rPr lang="pl-PL" sz="1200" b="1" dirty="0">
                <a:latin typeface="Monotype Corsiva" pitchFamily="66" charset="0"/>
              </a:rPr>
              <a:t>Pysznych pokora niech uzbroi</a:t>
            </a:r>
            <a:r>
              <a:rPr lang="pl-PL" sz="1200" b="1" dirty="0" smtClean="0">
                <a:latin typeface="Monotype Corsiva" pitchFamily="66" charset="0"/>
              </a:rPr>
              <a:t>,</a:t>
            </a:r>
          </a:p>
          <a:p>
            <a:r>
              <a:rPr lang="pl-PL" sz="1200" b="1" dirty="0">
                <a:latin typeface="Monotype Corsiva" pitchFamily="66" charset="0"/>
              </a:rPr>
              <a:t>Pokornym gniewnej dumy przydaj,</a:t>
            </a:r>
            <a:br>
              <a:rPr lang="pl-PL" sz="1200" b="1" dirty="0">
                <a:latin typeface="Monotype Corsiva" pitchFamily="66" charset="0"/>
              </a:rPr>
            </a:br>
            <a:r>
              <a:rPr lang="pl-PL" sz="1200" b="1" dirty="0">
                <a:latin typeface="Monotype Corsiva" pitchFamily="66" charset="0"/>
              </a:rPr>
              <a:t>Poucz nas, że pod słońcem Twoim</a:t>
            </a:r>
            <a:br>
              <a:rPr lang="pl-PL" sz="1200" b="1" dirty="0">
                <a:latin typeface="Monotype Corsiva" pitchFamily="66" charset="0"/>
              </a:rPr>
            </a:br>
            <a:r>
              <a:rPr lang="pl-PL" sz="1200" b="1" dirty="0">
                <a:latin typeface="Monotype Corsiva" pitchFamily="66" charset="0"/>
              </a:rPr>
              <a:t>"Nie mas Greczyna ani Żyda".</a:t>
            </a:r>
            <a:br>
              <a:rPr lang="pl-PL" sz="1200" b="1" dirty="0">
                <a:latin typeface="Monotype Corsiva" pitchFamily="66" charset="0"/>
              </a:rPr>
            </a:br>
            <a:r>
              <a:rPr lang="pl-PL" sz="1200" b="1" dirty="0">
                <a:latin typeface="Monotype Corsiva" pitchFamily="66" charset="0"/>
              </a:rPr>
              <a:t/>
            </a:r>
            <a:br>
              <a:rPr lang="pl-PL" sz="1200" b="1" dirty="0">
                <a:latin typeface="Monotype Corsiva" pitchFamily="66" charset="0"/>
              </a:rPr>
            </a:br>
            <a:r>
              <a:rPr lang="pl-PL" sz="1200" b="1" dirty="0" smtClean="0">
                <a:latin typeface="Monotype Corsiva" pitchFamily="66" charset="0"/>
              </a:rPr>
              <a:t/>
            </a:r>
            <a:br>
              <a:rPr lang="pl-PL" sz="1200" b="1" dirty="0" smtClean="0">
                <a:latin typeface="Monotype Corsiva" pitchFamily="66" charset="0"/>
              </a:rPr>
            </a:br>
            <a:r>
              <a:rPr lang="pl-PL" sz="1200" dirty="0" smtClean="0">
                <a:latin typeface="Monotype Corsiva" pitchFamily="66" charset="0"/>
              </a:rPr>
              <a:t/>
            </a:r>
            <a:br>
              <a:rPr lang="pl-PL" sz="1200" dirty="0" smtClean="0">
                <a:latin typeface="Monotype Corsiva" pitchFamily="66" charset="0"/>
              </a:rPr>
            </a:br>
            <a:endParaRPr lang="pl-PL" sz="1200" dirty="0">
              <a:latin typeface="Monotype Corsiva" pitchFamily="66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6084168" y="1399740"/>
            <a:ext cx="2412268" cy="526297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pl-PL" sz="1200" b="1" dirty="0">
                <a:latin typeface="Monotype Corsiva" pitchFamily="66" charset="0"/>
              </a:rPr>
              <a:t>Daj wielkość serc, gdy będzie wielka,</a:t>
            </a:r>
            <a:br>
              <a:rPr lang="pl-PL" sz="1200" b="1" dirty="0">
                <a:latin typeface="Monotype Corsiva" pitchFamily="66" charset="0"/>
              </a:rPr>
            </a:br>
            <a:r>
              <a:rPr lang="pl-PL" sz="1200" b="1" dirty="0">
                <a:latin typeface="Monotype Corsiva" pitchFamily="66" charset="0"/>
              </a:rPr>
              <a:t>I wielkość serc, gdy będzie małą.</a:t>
            </a:r>
            <a:br>
              <a:rPr lang="pl-PL" sz="1200" b="1" dirty="0">
                <a:latin typeface="Monotype Corsiva" pitchFamily="66" charset="0"/>
              </a:rPr>
            </a:br>
            <a:r>
              <a:rPr lang="pl-PL" sz="1200" b="1" dirty="0">
                <a:latin typeface="Monotype Corsiva" pitchFamily="66" charset="0"/>
              </a:rPr>
              <a:t>Wtłoczonym między dzicz niemiecką</a:t>
            </a:r>
          </a:p>
          <a:p>
            <a:r>
              <a:rPr lang="pl-PL" sz="1200" b="1" dirty="0" smtClean="0">
                <a:latin typeface="Monotype Corsiva" pitchFamily="66" charset="0"/>
              </a:rPr>
              <a:t>I nowy naród stu narodów -</a:t>
            </a:r>
            <a:br>
              <a:rPr lang="pl-PL" sz="1200" b="1" dirty="0" smtClean="0">
                <a:latin typeface="Monotype Corsiva" pitchFamily="66" charset="0"/>
              </a:rPr>
            </a:br>
            <a:r>
              <a:rPr lang="pl-PL" sz="1200" b="1" dirty="0" smtClean="0">
                <a:latin typeface="Monotype Corsiva" pitchFamily="66" charset="0"/>
              </a:rPr>
              <a:t>Na wschód granicę daj sąsiedzką,</a:t>
            </a:r>
            <a:br>
              <a:rPr lang="pl-PL" sz="1200" b="1" dirty="0" smtClean="0">
                <a:latin typeface="Monotype Corsiva" pitchFamily="66" charset="0"/>
              </a:rPr>
            </a:br>
            <a:r>
              <a:rPr lang="pl-PL" sz="1200" b="1" dirty="0" smtClean="0">
                <a:latin typeface="Monotype Corsiva" pitchFamily="66" charset="0"/>
              </a:rPr>
              <a:t>A wieczną przepaść od zachodu.</a:t>
            </a:r>
            <a:br>
              <a:rPr lang="pl-PL" sz="1200" b="1" dirty="0" smtClean="0">
                <a:latin typeface="Monotype Corsiva" pitchFamily="66" charset="0"/>
              </a:rPr>
            </a:br>
            <a:r>
              <a:rPr lang="pl-PL" sz="1200" b="1" dirty="0" smtClean="0">
                <a:latin typeface="Monotype Corsiva" pitchFamily="66" charset="0"/>
              </a:rPr>
              <a:t>Dłonie Twe, z których krew się toczy,</a:t>
            </a:r>
            <a:br>
              <a:rPr lang="pl-PL" sz="1200" b="1" dirty="0" smtClean="0">
                <a:latin typeface="Monotype Corsiva" pitchFamily="66" charset="0"/>
              </a:rPr>
            </a:br>
            <a:r>
              <a:rPr lang="pl-PL" sz="1200" b="1" dirty="0" smtClean="0">
                <a:latin typeface="Monotype Corsiva" pitchFamily="66" charset="0"/>
              </a:rPr>
              <a:t>Razem z gwoździami wyrwij z krzyża</a:t>
            </a:r>
            <a:br>
              <a:rPr lang="pl-PL" sz="1200" b="1" dirty="0" smtClean="0">
                <a:latin typeface="Monotype Corsiva" pitchFamily="66" charset="0"/>
              </a:rPr>
            </a:br>
            <a:r>
              <a:rPr lang="pl-PL" sz="1200" b="1" dirty="0" smtClean="0">
                <a:latin typeface="Monotype Corsiva" pitchFamily="66" charset="0"/>
              </a:rPr>
              <a:t>I zakryj, </a:t>
            </a:r>
            <a:r>
              <a:rPr lang="pl-PL" sz="1200" b="1" dirty="0" err="1" smtClean="0">
                <a:latin typeface="Monotype Corsiva" pitchFamily="66" charset="0"/>
              </a:rPr>
              <a:t>zakryj</a:t>
            </a:r>
            <a:r>
              <a:rPr lang="pl-PL" sz="1200" b="1" dirty="0" smtClean="0">
                <a:latin typeface="Monotype Corsiva" pitchFamily="66" charset="0"/>
              </a:rPr>
              <a:t> nimi oczy,</a:t>
            </a:r>
            <a:br>
              <a:rPr lang="pl-PL" sz="1200" b="1" dirty="0" smtClean="0">
                <a:latin typeface="Monotype Corsiva" pitchFamily="66" charset="0"/>
              </a:rPr>
            </a:br>
            <a:r>
              <a:rPr lang="pl-PL" sz="1200" b="1" dirty="0" smtClean="0">
                <a:latin typeface="Monotype Corsiva" pitchFamily="66" charset="0"/>
              </a:rPr>
              <a:t>Gdy się czas zemsty będzie zbliżał.</a:t>
            </a:r>
            <a:br>
              <a:rPr lang="pl-PL" sz="1200" b="1" dirty="0" smtClean="0">
                <a:latin typeface="Monotype Corsiva" pitchFamily="66" charset="0"/>
              </a:rPr>
            </a:br>
            <a:r>
              <a:rPr lang="pl-PL" sz="1200" b="1" dirty="0" smtClean="0">
                <a:latin typeface="Monotype Corsiva" pitchFamily="66" charset="0"/>
              </a:rPr>
              <a:t>Przyzwól nam złamać Zakon Pański,</a:t>
            </a:r>
            <a:br>
              <a:rPr lang="pl-PL" sz="1200" b="1" dirty="0" smtClean="0">
                <a:latin typeface="Monotype Corsiva" pitchFamily="66" charset="0"/>
              </a:rPr>
            </a:br>
            <a:r>
              <a:rPr lang="pl-PL" sz="1200" b="1" dirty="0" smtClean="0">
                <a:latin typeface="Monotype Corsiva" pitchFamily="66" charset="0"/>
              </a:rPr>
              <a:t>Gdy brnąć będziemy do Warszawy</a:t>
            </a:r>
            <a:br>
              <a:rPr lang="pl-PL" sz="1200" b="1" dirty="0" smtClean="0">
                <a:latin typeface="Monotype Corsiva" pitchFamily="66" charset="0"/>
              </a:rPr>
            </a:br>
            <a:r>
              <a:rPr lang="pl-PL" sz="1200" b="1" dirty="0" smtClean="0">
                <a:latin typeface="Monotype Corsiva" pitchFamily="66" charset="0"/>
              </a:rPr>
              <a:t>Przez Tatry martwych ciał germańskich,</a:t>
            </a:r>
            <a:br>
              <a:rPr lang="pl-PL" sz="1200" b="1" dirty="0" smtClean="0">
                <a:latin typeface="Monotype Corsiva" pitchFamily="66" charset="0"/>
              </a:rPr>
            </a:br>
            <a:r>
              <a:rPr lang="pl-PL" sz="1200" b="1" dirty="0" smtClean="0">
                <a:latin typeface="Monotype Corsiva" pitchFamily="66" charset="0"/>
              </a:rPr>
              <a:t>Przez Bałtyk wrażej krwi </a:t>
            </a:r>
            <a:r>
              <a:rPr lang="pl-PL" sz="1200" b="1" dirty="0" err="1" smtClean="0">
                <a:latin typeface="Monotype Corsiva" pitchFamily="66" charset="0"/>
              </a:rPr>
              <a:t>szubrawej</a:t>
            </a:r>
            <a:r>
              <a:rPr lang="pl-PL" sz="1200" b="1" dirty="0" smtClean="0">
                <a:latin typeface="Monotype Corsiva" pitchFamily="66" charset="0"/>
              </a:rPr>
              <a:t>.</a:t>
            </a:r>
          </a:p>
          <a:p>
            <a:r>
              <a:rPr lang="pl-PL" sz="1200" b="1" dirty="0" smtClean="0">
                <a:latin typeface="Monotype Corsiva" pitchFamily="66" charset="0"/>
              </a:rPr>
              <a:t>...A gdy będziemy, w </a:t>
            </a:r>
            <a:r>
              <a:rPr lang="pl-PL" sz="1200" b="1" dirty="0" err="1" smtClean="0">
                <a:latin typeface="Monotype Corsiva" pitchFamily="66" charset="0"/>
              </a:rPr>
              <a:t>Nekropolu</a:t>
            </a:r>
            <a:r>
              <a:rPr lang="pl-PL" sz="1200" b="1" dirty="0" smtClean="0">
                <a:latin typeface="Monotype Corsiva" pitchFamily="66" charset="0"/>
              </a:rPr>
              <a:t>,</a:t>
            </a:r>
            <a:br>
              <a:rPr lang="pl-PL" sz="1200" b="1" dirty="0" smtClean="0">
                <a:latin typeface="Monotype Corsiva" pitchFamily="66" charset="0"/>
              </a:rPr>
            </a:br>
            <a:r>
              <a:rPr lang="pl-PL" sz="1200" b="1" dirty="0" smtClean="0">
                <a:latin typeface="Monotype Corsiva" pitchFamily="66" charset="0"/>
              </a:rPr>
              <a:t>Przybliżać się do Twych </a:t>
            </a:r>
            <a:r>
              <a:rPr lang="pl-PL" sz="1200" b="1" dirty="0" err="1" smtClean="0">
                <a:latin typeface="Monotype Corsiva" pitchFamily="66" charset="0"/>
              </a:rPr>
              <a:t>przedmieści</a:t>
            </a:r>
            <a:r>
              <a:rPr lang="pl-PL" sz="1200" b="1" dirty="0" smtClean="0">
                <a:latin typeface="Monotype Corsiva" pitchFamily="66" charset="0"/>
              </a:rPr>
              <a:t>,</a:t>
            </a:r>
            <a:br>
              <a:rPr lang="pl-PL" sz="1200" b="1" dirty="0" smtClean="0">
                <a:latin typeface="Monotype Corsiva" pitchFamily="66" charset="0"/>
              </a:rPr>
            </a:br>
            <a:r>
              <a:rPr lang="pl-PL" sz="1200" b="1" dirty="0" smtClean="0">
                <a:latin typeface="Monotype Corsiva" pitchFamily="66" charset="0"/>
              </a:rPr>
              <a:t>Klękniemy kwarantanną w polu,</a:t>
            </a:r>
            <a:br>
              <a:rPr lang="pl-PL" sz="1200" b="1" dirty="0" smtClean="0">
                <a:latin typeface="Monotype Corsiva" pitchFamily="66" charset="0"/>
              </a:rPr>
            </a:br>
            <a:r>
              <a:rPr lang="pl-PL" sz="1200" b="1" dirty="0" smtClean="0">
                <a:latin typeface="Monotype Corsiva" pitchFamily="66" charset="0"/>
              </a:rPr>
              <a:t>Nadziei pełni i boleści:</a:t>
            </a:r>
            <a:br>
              <a:rPr lang="pl-PL" sz="1200" b="1" dirty="0" smtClean="0">
                <a:latin typeface="Monotype Corsiva" pitchFamily="66" charset="0"/>
              </a:rPr>
            </a:br>
            <a:r>
              <a:rPr lang="pl-PL" sz="1200" b="1" dirty="0" smtClean="0">
                <a:latin typeface="Monotype Corsiva" pitchFamily="66" charset="0"/>
              </a:rPr>
              <a:t>Nadzieją - że nam przyjaciele</a:t>
            </a:r>
            <a:br>
              <a:rPr lang="pl-PL" sz="1200" b="1" dirty="0" smtClean="0">
                <a:latin typeface="Monotype Corsiva" pitchFamily="66" charset="0"/>
              </a:rPr>
            </a:br>
            <a:r>
              <a:rPr lang="pl-PL" sz="1200" b="1" dirty="0" smtClean="0">
                <a:latin typeface="Monotype Corsiva" pitchFamily="66" charset="0"/>
              </a:rPr>
              <a:t>Naprzeciw wyjdą z Miasta Krzyżów,</a:t>
            </a:r>
            <a:br>
              <a:rPr lang="pl-PL" sz="1200" b="1" dirty="0" smtClean="0">
                <a:latin typeface="Monotype Corsiva" pitchFamily="66" charset="0"/>
              </a:rPr>
            </a:br>
            <a:r>
              <a:rPr lang="pl-PL" sz="1200" b="1" dirty="0" smtClean="0">
                <a:latin typeface="Monotype Corsiva" pitchFamily="66" charset="0"/>
              </a:rPr>
              <a:t>Niosący w oczach przebaczenie</a:t>
            </a:r>
            <a:br>
              <a:rPr lang="pl-PL" sz="1200" b="1" dirty="0" smtClean="0">
                <a:latin typeface="Monotype Corsiva" pitchFamily="66" charset="0"/>
              </a:rPr>
            </a:br>
            <a:r>
              <a:rPr lang="pl-PL" sz="1200" b="1" dirty="0" smtClean="0">
                <a:latin typeface="Monotype Corsiva" pitchFamily="66" charset="0"/>
              </a:rPr>
              <a:t>I łzy radości a nie wyrzut.</a:t>
            </a:r>
            <a:br>
              <a:rPr lang="pl-PL" sz="1200" b="1" dirty="0" smtClean="0">
                <a:latin typeface="Monotype Corsiva" pitchFamily="66" charset="0"/>
              </a:rPr>
            </a:br>
            <a:r>
              <a:rPr lang="pl-PL" sz="1200" b="1" dirty="0" smtClean="0">
                <a:latin typeface="Monotype Corsiva" pitchFamily="66" charset="0"/>
              </a:rPr>
              <a:t>Boleści - że nam nie pomogą</a:t>
            </a:r>
            <a:br>
              <a:rPr lang="pl-PL" sz="1200" b="1" dirty="0" smtClean="0">
                <a:latin typeface="Monotype Corsiva" pitchFamily="66" charset="0"/>
              </a:rPr>
            </a:br>
            <a:r>
              <a:rPr lang="pl-PL" sz="1200" b="1" dirty="0" smtClean="0">
                <a:latin typeface="Monotype Corsiva" pitchFamily="66" charset="0"/>
              </a:rPr>
              <a:t>Te łzy ni łaska, ni witanie...</a:t>
            </a:r>
            <a:br>
              <a:rPr lang="pl-PL" sz="1200" b="1" dirty="0" smtClean="0">
                <a:latin typeface="Monotype Corsiva" pitchFamily="66" charset="0"/>
              </a:rPr>
            </a:br>
            <a:r>
              <a:rPr lang="pl-PL" sz="1200" b="1" dirty="0" smtClean="0">
                <a:latin typeface="Monotype Corsiva" pitchFamily="66" charset="0"/>
              </a:rPr>
              <a:t>MILCZĄCE między nami stanie</a:t>
            </a:r>
            <a:br>
              <a:rPr lang="pl-PL" sz="1200" b="1" dirty="0" smtClean="0">
                <a:latin typeface="Monotype Corsiva" pitchFamily="66" charset="0"/>
              </a:rPr>
            </a:br>
            <a:r>
              <a:rPr lang="pl-PL" sz="1200" b="1" dirty="0" smtClean="0">
                <a:latin typeface="Monotype Corsiva" pitchFamily="66" charset="0"/>
              </a:rPr>
              <a:t>Zjawą złowrogą.</a:t>
            </a:r>
          </a:p>
          <a:p>
            <a:r>
              <a:rPr lang="pl-PL" sz="1200" b="1" dirty="0" smtClean="0"/>
              <a:t/>
            </a:r>
            <a:br>
              <a:rPr lang="pl-PL" sz="1200" b="1" dirty="0" smtClean="0"/>
            </a:br>
            <a:endParaRPr lang="pl-PL" sz="1200" b="1" dirty="0"/>
          </a:p>
        </p:txBody>
      </p:sp>
      <p:sp>
        <p:nvSpPr>
          <p:cNvPr id="9" name="Prostokąt 8"/>
          <p:cNvSpPr/>
          <p:nvPr/>
        </p:nvSpPr>
        <p:spPr>
          <a:xfrm>
            <a:off x="3340630" y="1347318"/>
            <a:ext cx="24482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 smtClean="0">
                <a:latin typeface="Monotype Corsiva" pitchFamily="66" charset="0"/>
              </a:rPr>
              <a:t>Puszącym się, nadymającym</a:t>
            </a:r>
            <a:br>
              <a:rPr lang="pl-PL" sz="1200" b="1" dirty="0" smtClean="0">
                <a:latin typeface="Monotype Corsiva" pitchFamily="66" charset="0"/>
              </a:rPr>
            </a:br>
            <a:r>
              <a:rPr lang="pl-PL" sz="1200" b="1" dirty="0" smtClean="0">
                <a:latin typeface="Monotype Corsiva" pitchFamily="66" charset="0"/>
              </a:rPr>
              <a:t>Strąć z głowy ich koronę głupią,</a:t>
            </a:r>
            <a:br>
              <a:rPr lang="pl-PL" sz="1200" b="1" dirty="0" smtClean="0">
                <a:latin typeface="Monotype Corsiva" pitchFamily="66" charset="0"/>
              </a:rPr>
            </a:br>
            <a:r>
              <a:rPr lang="pl-PL" sz="1200" b="1" dirty="0" smtClean="0">
                <a:latin typeface="Monotype Corsiva" pitchFamily="66" charset="0"/>
              </a:rPr>
              <a:t>A warczącemu wielkorządcy</a:t>
            </a:r>
            <a:br>
              <a:rPr lang="pl-PL" sz="1200" b="1" dirty="0" smtClean="0">
                <a:latin typeface="Monotype Corsiva" pitchFamily="66" charset="0"/>
              </a:rPr>
            </a:br>
            <a:r>
              <a:rPr lang="pl-PL" sz="1200" b="1" dirty="0" smtClean="0">
                <a:latin typeface="Monotype Corsiva" pitchFamily="66" charset="0"/>
              </a:rPr>
              <a:t>Na biurku postaw czaszkę trupią.</a:t>
            </a:r>
            <a:br>
              <a:rPr lang="pl-PL" sz="1200" b="1" dirty="0" smtClean="0">
                <a:latin typeface="Monotype Corsiva" pitchFamily="66" charset="0"/>
              </a:rPr>
            </a:br>
            <a:r>
              <a:rPr lang="pl-PL" sz="1200" b="1" dirty="0" smtClean="0">
                <a:latin typeface="Monotype Corsiva" pitchFamily="66" charset="0"/>
              </a:rPr>
              <a:t>(. . . . . . . . . . .)</a:t>
            </a:r>
          </a:p>
          <a:p>
            <a:r>
              <a:rPr lang="pl-PL" sz="1200" b="1" dirty="0">
                <a:latin typeface="Monotype Corsiva" pitchFamily="66" charset="0"/>
              </a:rPr>
              <a:t>Piorunem ruń, gdy w imię sławy</a:t>
            </a:r>
            <a:br>
              <a:rPr lang="pl-PL" sz="1200" b="1" dirty="0">
                <a:latin typeface="Monotype Corsiva" pitchFamily="66" charset="0"/>
              </a:rPr>
            </a:br>
            <a:r>
              <a:rPr lang="pl-PL" sz="1200" b="1" dirty="0">
                <a:latin typeface="Monotype Corsiva" pitchFamily="66" charset="0"/>
              </a:rPr>
              <a:t>Pyszałek chwyci broń do ręki,</a:t>
            </a:r>
            <a:br>
              <a:rPr lang="pl-PL" sz="1200" b="1" dirty="0">
                <a:latin typeface="Monotype Corsiva" pitchFamily="66" charset="0"/>
              </a:rPr>
            </a:br>
            <a:r>
              <a:rPr lang="pl-PL" sz="1200" b="1" dirty="0">
                <a:latin typeface="Monotype Corsiva" pitchFamily="66" charset="0"/>
              </a:rPr>
              <a:t>Nie dopuść, żeby miecz nieprawy</a:t>
            </a:r>
            <a:br>
              <a:rPr lang="pl-PL" sz="1200" b="1" dirty="0">
                <a:latin typeface="Monotype Corsiva" pitchFamily="66" charset="0"/>
              </a:rPr>
            </a:br>
            <a:r>
              <a:rPr lang="pl-PL" sz="1200" b="1" dirty="0">
                <a:latin typeface="Monotype Corsiva" pitchFamily="66" charset="0"/>
              </a:rPr>
              <a:t>Miał za rękojeść krzyż Twej męki.</a:t>
            </a:r>
            <a:br>
              <a:rPr lang="pl-PL" sz="1200" b="1" dirty="0">
                <a:latin typeface="Monotype Corsiva" pitchFamily="66" charset="0"/>
              </a:rPr>
            </a:br>
            <a:r>
              <a:rPr lang="pl-PL" sz="1200" b="1" dirty="0">
                <a:latin typeface="Monotype Corsiva" pitchFamily="66" charset="0"/>
              </a:rPr>
              <a:t>Niech się wypełni dobra wola</a:t>
            </a:r>
            <a:br>
              <a:rPr lang="pl-PL" sz="1200" b="1" dirty="0">
                <a:latin typeface="Monotype Corsiva" pitchFamily="66" charset="0"/>
              </a:rPr>
            </a:br>
            <a:r>
              <a:rPr lang="pl-PL" sz="1200" b="1" dirty="0">
                <a:latin typeface="Monotype Corsiva" pitchFamily="66" charset="0"/>
              </a:rPr>
              <a:t>Szlachetnych serc, co w klęsce wzrosły,</a:t>
            </a:r>
            <a:br>
              <a:rPr lang="pl-PL" sz="1200" b="1" dirty="0">
                <a:latin typeface="Monotype Corsiva" pitchFamily="66" charset="0"/>
              </a:rPr>
            </a:br>
            <a:r>
              <a:rPr lang="pl-PL" sz="1200" b="1" dirty="0">
                <a:latin typeface="Monotype Corsiva" pitchFamily="66" charset="0"/>
              </a:rPr>
              <a:t>Przywróć nam chleb z polskiego pola,</a:t>
            </a:r>
            <a:br>
              <a:rPr lang="pl-PL" sz="1200" b="1" dirty="0">
                <a:latin typeface="Monotype Corsiva" pitchFamily="66" charset="0"/>
              </a:rPr>
            </a:br>
            <a:r>
              <a:rPr lang="pl-PL" sz="1200" b="1" dirty="0">
                <a:latin typeface="Monotype Corsiva" pitchFamily="66" charset="0"/>
              </a:rPr>
              <a:t>Przywróć nam trumny z polskiej sosny.</a:t>
            </a:r>
            <a:br>
              <a:rPr lang="pl-PL" sz="1200" b="1" dirty="0">
                <a:latin typeface="Monotype Corsiva" pitchFamily="66" charset="0"/>
              </a:rPr>
            </a:br>
            <a:r>
              <a:rPr lang="pl-PL" sz="1200" b="1" dirty="0">
                <a:latin typeface="Monotype Corsiva" pitchFamily="66" charset="0"/>
              </a:rPr>
              <a:t>Lecz nade wszystko - słowom naszym, </a:t>
            </a:r>
            <a:br>
              <a:rPr lang="pl-PL" sz="1200" b="1" dirty="0">
                <a:latin typeface="Monotype Corsiva" pitchFamily="66" charset="0"/>
              </a:rPr>
            </a:br>
            <a:r>
              <a:rPr lang="pl-PL" sz="1200" b="1" dirty="0">
                <a:latin typeface="Monotype Corsiva" pitchFamily="66" charset="0"/>
              </a:rPr>
              <a:t>Zmienionym chytrze przez krętaczy,</a:t>
            </a:r>
            <a:br>
              <a:rPr lang="pl-PL" sz="1200" b="1" dirty="0">
                <a:latin typeface="Monotype Corsiva" pitchFamily="66" charset="0"/>
              </a:rPr>
            </a:br>
            <a:r>
              <a:rPr lang="pl-PL" sz="1200" b="1" dirty="0">
                <a:latin typeface="Monotype Corsiva" pitchFamily="66" charset="0"/>
              </a:rPr>
              <a:t>Jedyność przywróć i prawdziwość:</a:t>
            </a:r>
            <a:br>
              <a:rPr lang="pl-PL" sz="1200" b="1" dirty="0">
                <a:latin typeface="Monotype Corsiva" pitchFamily="66" charset="0"/>
              </a:rPr>
            </a:br>
            <a:r>
              <a:rPr lang="pl-PL" sz="1200" b="1" dirty="0">
                <a:latin typeface="Monotype Corsiva" pitchFamily="66" charset="0"/>
              </a:rPr>
              <a:t>Niech prawo zawsze prawo znaczy,</a:t>
            </a:r>
            <a:br>
              <a:rPr lang="pl-PL" sz="1200" b="1" dirty="0">
                <a:latin typeface="Monotype Corsiva" pitchFamily="66" charset="0"/>
              </a:rPr>
            </a:br>
            <a:r>
              <a:rPr lang="pl-PL" sz="1200" b="1" dirty="0">
                <a:latin typeface="Monotype Corsiva" pitchFamily="66" charset="0"/>
              </a:rPr>
              <a:t>A sprawiedliwość - sprawiedliwość.</a:t>
            </a:r>
            <a:br>
              <a:rPr lang="pl-PL" sz="1200" b="1" dirty="0">
                <a:latin typeface="Monotype Corsiva" pitchFamily="66" charset="0"/>
              </a:rPr>
            </a:br>
            <a:r>
              <a:rPr lang="pl-PL" sz="1200" b="1" dirty="0">
                <a:latin typeface="Monotype Corsiva" pitchFamily="66" charset="0"/>
              </a:rPr>
              <a:t> Niech więcej Twego brzmi imienia</a:t>
            </a:r>
            <a:br>
              <a:rPr lang="pl-PL" sz="1200" b="1" dirty="0">
                <a:latin typeface="Monotype Corsiva" pitchFamily="66" charset="0"/>
              </a:rPr>
            </a:br>
            <a:r>
              <a:rPr lang="pl-PL" sz="1200" b="1" dirty="0">
                <a:latin typeface="Monotype Corsiva" pitchFamily="66" charset="0"/>
              </a:rPr>
              <a:t>W uczynkach ludzi niż w ich pieśni,</a:t>
            </a:r>
            <a:br>
              <a:rPr lang="pl-PL" sz="1200" b="1" dirty="0">
                <a:latin typeface="Monotype Corsiva" pitchFamily="66" charset="0"/>
              </a:rPr>
            </a:br>
            <a:r>
              <a:rPr lang="pl-PL" sz="1200" b="1" dirty="0">
                <a:latin typeface="Monotype Corsiva" pitchFamily="66" charset="0"/>
              </a:rPr>
              <a:t>Głupcom odejmij dar marzenia,</a:t>
            </a:r>
            <a:br>
              <a:rPr lang="pl-PL" sz="1200" b="1" dirty="0">
                <a:latin typeface="Monotype Corsiva" pitchFamily="66" charset="0"/>
              </a:rPr>
            </a:br>
            <a:r>
              <a:rPr lang="pl-PL" sz="1200" b="1" dirty="0">
                <a:latin typeface="Monotype Corsiva" pitchFamily="66" charset="0"/>
              </a:rPr>
              <a:t>A sny szlachetnych ucieleśnij.</a:t>
            </a:r>
            <a:br>
              <a:rPr lang="pl-PL" sz="1200" b="1" dirty="0">
                <a:latin typeface="Monotype Corsiva" pitchFamily="66" charset="0"/>
              </a:rPr>
            </a:br>
            <a:r>
              <a:rPr lang="pl-PL" sz="1200" b="1" dirty="0">
                <a:latin typeface="Monotype Corsiva" pitchFamily="66" charset="0"/>
              </a:rPr>
              <a:t>Spraw, byśmy błogosławić mogli</a:t>
            </a:r>
            <a:br>
              <a:rPr lang="pl-PL" sz="1200" b="1" dirty="0">
                <a:latin typeface="Monotype Corsiva" pitchFamily="66" charset="0"/>
              </a:rPr>
            </a:br>
            <a:r>
              <a:rPr lang="pl-PL" sz="1200" b="1" dirty="0">
                <a:latin typeface="Monotype Corsiva" pitchFamily="66" charset="0"/>
              </a:rPr>
              <a:t>Pożar, co zniszczył nas dobytek,</a:t>
            </a:r>
            <a:br>
              <a:rPr lang="pl-PL" sz="1200" b="1" dirty="0">
                <a:latin typeface="Monotype Corsiva" pitchFamily="66" charset="0"/>
              </a:rPr>
            </a:br>
            <a:r>
              <a:rPr lang="pl-PL" sz="1200" b="1" dirty="0">
                <a:latin typeface="Monotype Corsiva" pitchFamily="66" charset="0"/>
              </a:rPr>
              <a:t>Jeśli oczyszczającym ogniem</a:t>
            </a:r>
            <a:br>
              <a:rPr lang="pl-PL" sz="1200" b="1" dirty="0">
                <a:latin typeface="Monotype Corsiva" pitchFamily="66" charset="0"/>
              </a:rPr>
            </a:br>
            <a:r>
              <a:rPr lang="pl-PL" sz="1200" b="1" dirty="0">
                <a:latin typeface="Monotype Corsiva" pitchFamily="66" charset="0"/>
              </a:rPr>
              <a:t>Będzie dla naszych dusz nadgnitych.</a:t>
            </a:r>
            <a:br>
              <a:rPr lang="pl-PL" sz="1200" b="1" dirty="0">
                <a:latin typeface="Monotype Corsiva" pitchFamily="66" charset="0"/>
              </a:rPr>
            </a:br>
            <a:r>
              <a:rPr lang="pl-PL" sz="1200" b="1" dirty="0">
                <a:latin typeface="Monotype Corsiva" pitchFamily="66" charset="0"/>
              </a:rPr>
              <a:t>Każda niech Polska będzie wielka:</a:t>
            </a:r>
            <a:br>
              <a:rPr lang="pl-PL" sz="1200" b="1" dirty="0">
                <a:latin typeface="Monotype Corsiva" pitchFamily="66" charset="0"/>
              </a:rPr>
            </a:br>
            <a:r>
              <a:rPr lang="pl-PL" sz="1200" b="1" dirty="0">
                <a:latin typeface="Monotype Corsiva" pitchFamily="66" charset="0"/>
              </a:rPr>
              <a:t>Synom jej ducha czy jej ciała</a:t>
            </a:r>
            <a:br>
              <a:rPr lang="pl-PL" sz="1200" b="1" dirty="0">
                <a:latin typeface="Monotype Corsiva" pitchFamily="66" charset="0"/>
              </a:rPr>
            </a:br>
            <a:r>
              <a:rPr lang="pl-PL" sz="1200" dirty="0" smtClean="0">
                <a:latin typeface="Monotype Corsiva" pitchFamily="66" charset="0"/>
              </a:rPr>
              <a:t/>
            </a:r>
            <a:br>
              <a:rPr lang="pl-PL" sz="1200" dirty="0" smtClean="0">
                <a:latin typeface="Monotype Corsiva" pitchFamily="66" charset="0"/>
              </a:rPr>
            </a:br>
            <a:endParaRPr lang="pl-PL" sz="1200" dirty="0">
              <a:latin typeface="Monotype Corsiva" pitchFamily="66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0" y="74841"/>
            <a:ext cx="9144001" cy="56899"/>
          </a:xfrm>
          <a:prstGeom prst="rect">
            <a:avLst/>
          </a:prstGeom>
          <a:solidFill>
            <a:schemeClr val="bg2">
              <a:lumMod val="7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/>
          <p:cNvSpPr/>
          <p:nvPr/>
        </p:nvSpPr>
        <p:spPr>
          <a:xfrm flipH="1">
            <a:off x="31856" y="0"/>
            <a:ext cx="45719" cy="6858000"/>
          </a:xfrm>
          <a:prstGeom prst="rect">
            <a:avLst/>
          </a:prstGeom>
          <a:solidFill>
            <a:schemeClr val="bg2">
              <a:lumMod val="7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/>
          <p:cNvSpPr/>
          <p:nvPr/>
        </p:nvSpPr>
        <p:spPr>
          <a:xfrm>
            <a:off x="-7234" y="6813376"/>
            <a:ext cx="9144001" cy="56899"/>
          </a:xfrm>
          <a:prstGeom prst="rect">
            <a:avLst/>
          </a:prstGeom>
          <a:solidFill>
            <a:schemeClr val="bg2">
              <a:lumMod val="7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8909573" y="0"/>
            <a:ext cx="234428" cy="6858000"/>
          </a:xfrm>
          <a:prstGeom prst="rect">
            <a:avLst/>
          </a:prstGeom>
          <a:solidFill>
            <a:schemeClr val="bg2">
              <a:lumMod val="7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/>
          <p:cNvSpPr/>
          <p:nvPr/>
        </p:nvSpPr>
        <p:spPr>
          <a:xfrm>
            <a:off x="8755749" y="626145"/>
            <a:ext cx="511615" cy="4669612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pl-PL" sz="20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anose="03010101010201010101" pitchFamily="66" charset="0"/>
              </a:rPr>
              <a:t>Kwiaty polskie</a:t>
            </a:r>
            <a:endParaRPr lang="pl-PL" sz="20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1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  <p:bldP spid="9" grpId="0"/>
      <p:bldP spid="16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2051720" y="197432"/>
            <a:ext cx="597666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600" b="1" dirty="0" smtClean="0">
                <a:latin typeface="Monotype Corsiva" panose="03010101010201010101" pitchFamily="66" charset="0"/>
              </a:rPr>
              <a:t>„Żyd, który czuł i pisał  po polsku”</a:t>
            </a:r>
            <a:endParaRPr lang="pl-PL" sz="2600" dirty="0">
              <a:latin typeface="Monotype Corsiva" panose="03010101010201010101" pitchFamily="66" charset="0"/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 rot="10800000" flipV="1">
            <a:off x="267446" y="773496"/>
            <a:ext cx="838842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Zanim Tuwim wrócił do Polski, zanim „Kwiaty polskie” doczekały się wydania książkowego, ich fragment, czyli „Modlitwa” już zyskał w zniewolonej ojczyźnie </a:t>
            </a: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popularność; </a:t>
            </a: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był recytowany na prywatnych uroczystościach i omawiany. Tekst ten możemy nazwać poetycką wizją ojczyzny po uzyskaniu niepodległości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5" name="Obraz 4" descr="tuwim_portret_julian_2_6680016-730x350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12189"/>
          <a:stretch/>
        </p:blipFill>
        <p:spPr>
          <a:xfrm>
            <a:off x="2435551" y="3068960"/>
            <a:ext cx="6220318" cy="3396336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0" y="74841"/>
            <a:ext cx="9144001" cy="56899"/>
          </a:xfrm>
          <a:prstGeom prst="rect">
            <a:avLst/>
          </a:prstGeom>
          <a:solidFill>
            <a:schemeClr val="bg2">
              <a:lumMod val="7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 flipH="1">
            <a:off x="31856" y="0"/>
            <a:ext cx="45719" cy="6858000"/>
          </a:xfrm>
          <a:prstGeom prst="rect">
            <a:avLst/>
          </a:prstGeom>
          <a:solidFill>
            <a:schemeClr val="bg2">
              <a:lumMod val="7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-7234" y="6813376"/>
            <a:ext cx="9144001" cy="56899"/>
          </a:xfrm>
          <a:prstGeom prst="rect">
            <a:avLst/>
          </a:prstGeom>
          <a:solidFill>
            <a:schemeClr val="bg2">
              <a:lumMod val="7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8909573" y="0"/>
            <a:ext cx="234428" cy="6858000"/>
          </a:xfrm>
          <a:prstGeom prst="rect">
            <a:avLst/>
          </a:prstGeom>
          <a:solidFill>
            <a:schemeClr val="bg2">
              <a:lumMod val="7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8755749" y="626145"/>
            <a:ext cx="511615" cy="4669612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pl-PL" sz="20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anose="03010101010201010101" pitchFamily="66" charset="0"/>
              </a:rPr>
              <a:t>Kwiaty polskie</a:t>
            </a:r>
            <a:endParaRPr lang="pl-PL" sz="20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4067944" y="659639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100" dirty="0" smtClean="0">
                <a:hlinkClick r:id="rId4"/>
              </a:rPr>
              <a:t>http://terrabrasilis.org.pl/2013/09/13/brazylia-juliana-tuwima/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21301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7" grpId="0"/>
      <p:bldP spid="11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2051720" y="197432"/>
            <a:ext cx="597666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600" b="1" dirty="0" smtClean="0">
                <a:latin typeface="Monotype Corsiva" panose="03010101010201010101" pitchFamily="66" charset="0"/>
              </a:rPr>
              <a:t>„Żyd, który czuł i pisał  po polsku”</a:t>
            </a:r>
            <a:endParaRPr lang="pl-PL" sz="2600" dirty="0">
              <a:latin typeface="Monotype Corsiva" panose="03010101010201010101" pitchFamily="66" charset="0"/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429720" y="614058"/>
            <a:ext cx="8244407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Zbiorowy podmiot liryczny w tym fragmencie to wszyscy Polacy dobrej woli pragnący wyzwolenia ojczyzny i błagający </a:t>
            </a:r>
            <a:b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o to Boga. Chcą czystej moralnie ojczyzny, nawet za cenę biedy, </a:t>
            </a: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sprawiedliwych rządów </a:t>
            </a: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mądrych ludzi, </a:t>
            </a: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szacunku </a:t>
            </a: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dla wszystkich </a:t>
            </a: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Polaków </a:t>
            </a: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a także przedstawicieli  innych narodowości. Pragną żyć w ojczyźnie wolnej od </a:t>
            </a: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spraw </a:t>
            </a: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politycznych, religijnych, jednoznacznej moralnie.  Dzięki wprowadzonym przenośniom: „Chmury rozpal w łunę”, „Uderz w serca złotym dzwonem”, „Otwórz Polskę”, wizja uzyskania wolności nabiera rozmiarów kosmicznych. Bardzo ważne jest także tutaj ukształtowanie przyszłej ojczyzny. Na zakończenie </a:t>
            </a: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chciałabym</a:t>
            </a:r>
            <a:r>
              <a:rPr kumimoji="0" lang="pl-PL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podkreślić</a:t>
            </a: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że </a:t>
            </a: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omawiany tekst jest aktualny także w dzisiejszych czasach.</a:t>
            </a:r>
            <a:endParaRPr kumimoji="0" lang="pl-P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0" y="74841"/>
            <a:ext cx="9144001" cy="56899"/>
          </a:xfrm>
          <a:prstGeom prst="rect">
            <a:avLst/>
          </a:prstGeom>
          <a:solidFill>
            <a:schemeClr val="bg2">
              <a:lumMod val="7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 flipH="1">
            <a:off x="31856" y="0"/>
            <a:ext cx="45719" cy="6858000"/>
          </a:xfrm>
          <a:prstGeom prst="rect">
            <a:avLst/>
          </a:prstGeom>
          <a:solidFill>
            <a:schemeClr val="bg2">
              <a:lumMod val="7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-7234" y="6813376"/>
            <a:ext cx="9144001" cy="56899"/>
          </a:xfrm>
          <a:prstGeom prst="rect">
            <a:avLst/>
          </a:prstGeom>
          <a:solidFill>
            <a:schemeClr val="bg2">
              <a:lumMod val="7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8909573" y="0"/>
            <a:ext cx="234428" cy="6858000"/>
          </a:xfrm>
          <a:prstGeom prst="rect">
            <a:avLst/>
          </a:prstGeom>
          <a:solidFill>
            <a:schemeClr val="bg2">
              <a:lumMod val="7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8755749" y="626145"/>
            <a:ext cx="511615" cy="4669612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pl-PL" sz="20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anose="03010101010201010101" pitchFamily="66" charset="0"/>
              </a:rPr>
              <a:t>Kwiaty polskie</a:t>
            </a:r>
            <a:endParaRPr lang="pl-PL" sz="20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1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3" grpId="0"/>
      <p:bldP spid="10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hmurka 26"/>
          <p:cNvSpPr/>
          <p:nvPr/>
        </p:nvSpPr>
        <p:spPr>
          <a:xfrm rot="1146362">
            <a:off x="9125616" y="5954524"/>
            <a:ext cx="2032314" cy="1038970"/>
          </a:xfrm>
          <a:prstGeom prst="cloud">
            <a:avLst/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2051720" y="197432"/>
            <a:ext cx="597666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600" b="1" dirty="0" smtClean="0">
                <a:latin typeface="Monotype Corsiva" panose="03010101010201010101" pitchFamily="66" charset="0"/>
              </a:rPr>
              <a:t>„Żyd, który czuł i pisał  po polsku”</a:t>
            </a:r>
            <a:endParaRPr lang="pl-PL" sz="2600" dirty="0">
              <a:latin typeface="Monotype Corsiva" panose="03010101010201010101" pitchFamily="66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635896" y="90872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FIGIELEK</a:t>
            </a:r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2362317" y="1536174"/>
            <a:ext cx="456338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>
                <a:latin typeface="Monotype Corsiva" pitchFamily="66" charset="0"/>
              </a:rPr>
              <a:t>Raz się komar z komarem </a:t>
            </a:r>
          </a:p>
          <a:p>
            <a:pPr algn="ctr"/>
            <a:r>
              <a:rPr lang="pl-PL" sz="2000" b="1" dirty="0" smtClean="0">
                <a:latin typeface="Monotype Corsiva" pitchFamily="66" charset="0"/>
              </a:rPr>
              <a:t>przekomarzać zaczął,</a:t>
            </a:r>
            <a:br>
              <a:rPr lang="pl-PL" sz="2000" b="1" dirty="0" smtClean="0">
                <a:latin typeface="Monotype Corsiva" pitchFamily="66" charset="0"/>
              </a:rPr>
            </a:br>
            <a:r>
              <a:rPr lang="pl-PL" sz="2000" b="1" dirty="0" smtClean="0">
                <a:latin typeface="Monotype Corsiva" pitchFamily="66" charset="0"/>
              </a:rPr>
              <a:t>Mówiąc, że widział raki, </a:t>
            </a:r>
          </a:p>
          <a:p>
            <a:pPr algn="ctr"/>
            <a:r>
              <a:rPr lang="pl-PL" sz="2000" b="1" dirty="0" smtClean="0">
                <a:latin typeface="Monotype Corsiva" pitchFamily="66" charset="0"/>
              </a:rPr>
              <a:t>co się winkiem raczą.</a:t>
            </a:r>
            <a:br>
              <a:rPr lang="pl-PL" sz="2000" b="1" dirty="0" smtClean="0">
                <a:latin typeface="Monotype Corsiva" pitchFamily="66" charset="0"/>
              </a:rPr>
            </a:br>
            <a:r>
              <a:rPr lang="pl-PL" sz="2000" b="1" dirty="0" smtClean="0">
                <a:latin typeface="Monotype Corsiva" pitchFamily="66" charset="0"/>
              </a:rPr>
              <a:t>Cietrzew się zacietrzewił, </a:t>
            </a:r>
          </a:p>
          <a:p>
            <a:pPr algn="ctr"/>
            <a:r>
              <a:rPr lang="pl-PL" sz="2000" b="1" dirty="0" smtClean="0">
                <a:latin typeface="Monotype Corsiva" pitchFamily="66" charset="0"/>
              </a:rPr>
              <a:t>słysząc takie słowa,</a:t>
            </a:r>
            <a:br>
              <a:rPr lang="pl-PL" sz="2000" b="1" dirty="0" smtClean="0">
                <a:latin typeface="Monotype Corsiva" pitchFamily="66" charset="0"/>
              </a:rPr>
            </a:br>
            <a:r>
              <a:rPr lang="pl-PL" sz="2000" b="1" dirty="0" smtClean="0">
                <a:latin typeface="Monotype Corsiva" pitchFamily="66" charset="0"/>
              </a:rPr>
              <a:t>Sęp zasępił się strasznie, </a:t>
            </a:r>
          </a:p>
          <a:p>
            <a:pPr algn="ctr"/>
            <a:r>
              <a:rPr lang="pl-PL" sz="2000" b="1" dirty="0" smtClean="0">
                <a:latin typeface="Monotype Corsiva" pitchFamily="66" charset="0"/>
              </a:rPr>
              <a:t>osowiała sowa,</a:t>
            </a:r>
            <a:br>
              <a:rPr lang="pl-PL" sz="2000" b="1" dirty="0" smtClean="0">
                <a:latin typeface="Monotype Corsiva" pitchFamily="66" charset="0"/>
              </a:rPr>
            </a:br>
            <a:r>
              <a:rPr lang="pl-PL" sz="2000" b="1" dirty="0" smtClean="0">
                <a:latin typeface="Monotype Corsiva" pitchFamily="66" charset="0"/>
              </a:rPr>
              <a:t>Kura dała drapaka, że aż się kurzyło,</a:t>
            </a:r>
            <a:br>
              <a:rPr lang="pl-PL" sz="2000" b="1" dirty="0" smtClean="0">
                <a:latin typeface="Monotype Corsiva" pitchFamily="66" charset="0"/>
              </a:rPr>
            </a:br>
            <a:r>
              <a:rPr lang="pl-PL" sz="2000" b="1" dirty="0" smtClean="0">
                <a:latin typeface="Monotype Corsiva" pitchFamily="66" charset="0"/>
              </a:rPr>
              <a:t>Zając zajęczał smętnie, kurczę się skurczyło,</a:t>
            </a:r>
            <a:br>
              <a:rPr lang="pl-PL" sz="2000" b="1" dirty="0" smtClean="0">
                <a:latin typeface="Monotype Corsiva" pitchFamily="66" charset="0"/>
              </a:rPr>
            </a:br>
            <a:r>
              <a:rPr lang="pl-PL" sz="2000" b="1" dirty="0" smtClean="0">
                <a:latin typeface="Monotype Corsiva" pitchFamily="66" charset="0"/>
              </a:rPr>
              <a:t>Kozioł fiknął koziołka, słoń się cały słaniał,</a:t>
            </a:r>
            <a:br>
              <a:rPr lang="pl-PL" sz="2000" b="1" dirty="0" smtClean="0">
                <a:latin typeface="Monotype Corsiva" pitchFamily="66" charset="0"/>
              </a:rPr>
            </a:br>
            <a:r>
              <a:rPr lang="pl-PL" sz="2000" b="1" dirty="0" smtClean="0">
                <a:latin typeface="Monotype Corsiva" pitchFamily="66" charset="0"/>
              </a:rPr>
              <a:t>Baran się rozindyczył, a indyk zbaraniał.</a:t>
            </a:r>
            <a:endParaRPr lang="pl-PL" sz="2000" b="1" dirty="0">
              <a:latin typeface="Monotype Corsiva" pitchFamily="66" charset="0"/>
            </a:endParaRPr>
          </a:p>
        </p:txBody>
      </p:sp>
      <p:pic>
        <p:nvPicPr>
          <p:cNvPr id="9" name="Picture 1" descr="C:\Users\Pawel\AppData\Local\Microsoft\Windows\Temporary Internet Files\Content.IE5\7BVKCGZC\zika-virus-2022699_640[1].png"/>
          <p:cNvPicPr>
            <a:picLocks noChangeAspect="1" noChangeArrowheads="1"/>
          </p:cNvPicPr>
          <p:nvPr/>
        </p:nvPicPr>
        <p:blipFill>
          <a:blip r:embed="rId3" cstate="print"/>
          <a:srcRect l="17857" t="47555" r="17410"/>
          <a:stretch>
            <a:fillRect/>
          </a:stretch>
        </p:blipFill>
        <p:spPr bwMode="auto">
          <a:xfrm>
            <a:off x="6012160" y="692696"/>
            <a:ext cx="1224136" cy="1256895"/>
          </a:xfrm>
          <a:prstGeom prst="rect">
            <a:avLst/>
          </a:prstGeom>
          <a:noFill/>
        </p:spPr>
      </p:pic>
      <p:pic>
        <p:nvPicPr>
          <p:cNvPr id="37891" name="Picture 3" descr="C:\Users\Pawel\AppData\Local\Microsoft\Windows\Temporary Internet Files\Content.IE5\A5TVYNVN\zika-virus-2022699_640[1].png"/>
          <p:cNvPicPr>
            <a:picLocks noChangeAspect="1" noChangeArrowheads="1"/>
          </p:cNvPicPr>
          <p:nvPr/>
        </p:nvPicPr>
        <p:blipFill>
          <a:blip r:embed="rId4" cstate="print"/>
          <a:srcRect r="47605" b="50388"/>
          <a:stretch>
            <a:fillRect/>
          </a:stretch>
        </p:blipFill>
        <p:spPr bwMode="auto">
          <a:xfrm flipH="1">
            <a:off x="2054883" y="827255"/>
            <a:ext cx="1152128" cy="1382553"/>
          </a:xfrm>
          <a:prstGeom prst="rect">
            <a:avLst/>
          </a:prstGeom>
          <a:noFill/>
        </p:spPr>
      </p:pic>
      <p:pic>
        <p:nvPicPr>
          <p:cNvPr id="12" name="Obraz 11" descr="raky0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9436" y="298849"/>
            <a:ext cx="1567476" cy="1237325"/>
          </a:xfrm>
          <a:prstGeom prst="rect">
            <a:avLst/>
          </a:prstGeom>
        </p:spPr>
      </p:pic>
      <p:pic>
        <p:nvPicPr>
          <p:cNvPr id="13" name="Obraz 12" descr="raky0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563979" flipH="1">
            <a:off x="1337084" y="1981553"/>
            <a:ext cx="1567476" cy="1237325"/>
          </a:xfrm>
          <a:prstGeom prst="rect">
            <a:avLst/>
          </a:prstGeom>
        </p:spPr>
      </p:pic>
      <p:pic>
        <p:nvPicPr>
          <p:cNvPr id="16" name="Obraz 15" descr="champagen-flutes-309944_960_72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5377" y="1283787"/>
            <a:ext cx="792088" cy="813557"/>
          </a:xfrm>
          <a:prstGeom prst="rect">
            <a:avLst/>
          </a:prstGeom>
        </p:spPr>
      </p:pic>
      <p:pic>
        <p:nvPicPr>
          <p:cNvPr id="37896" name="Picture 8" descr="C:\Users\Pawel\AppData\Local\Microsoft\Windows\Temporary Internet Files\Content.IE5\RY0P3O0M\1200px-Tetras_du_caucase_jogo_0g[1].jpg"/>
          <p:cNvPicPr>
            <a:picLocks noChangeAspect="1" noChangeArrowheads="1"/>
          </p:cNvPicPr>
          <p:nvPr/>
        </p:nvPicPr>
        <p:blipFill>
          <a:blip r:embed="rId7" cstate="print"/>
          <a:srcRect l="11508" t="4200" r="2530" b="3801"/>
          <a:stretch>
            <a:fillRect/>
          </a:stretch>
        </p:blipFill>
        <p:spPr bwMode="auto">
          <a:xfrm>
            <a:off x="5919413" y="1970808"/>
            <a:ext cx="1006285" cy="1166734"/>
          </a:xfrm>
          <a:prstGeom prst="rect">
            <a:avLst/>
          </a:prstGeom>
          <a:noFill/>
        </p:spPr>
      </p:pic>
      <p:pic>
        <p:nvPicPr>
          <p:cNvPr id="20" name="Obraz 19" descr="sęp-728037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3864052">
            <a:off x="7214076" y="492999"/>
            <a:ext cx="1628616" cy="1113583"/>
          </a:xfrm>
          <a:prstGeom prst="rect">
            <a:avLst/>
          </a:prstGeom>
        </p:spPr>
      </p:pic>
      <p:pic>
        <p:nvPicPr>
          <p:cNvPr id="37899" name="Picture 11" descr="C:\Users\Pawel\AppData\Local\Microsoft\Windows\Temporary Internet Files\Content.IE5\RY0P3O0M\sowa-355305_960_720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59448" y="3831556"/>
            <a:ext cx="882345" cy="936144"/>
          </a:xfrm>
          <a:prstGeom prst="rect">
            <a:avLst/>
          </a:prstGeom>
          <a:noFill/>
        </p:spPr>
      </p:pic>
      <p:pic>
        <p:nvPicPr>
          <p:cNvPr id="37901" name="Picture 13" descr="C:\Users\Pawel\AppData\Local\Microsoft\Windows\Temporary Internet Files\Content.IE5\RY0P3O0M\the-hen-2361934_960_720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612560" y="5092410"/>
            <a:ext cx="2304256" cy="1540971"/>
          </a:xfrm>
          <a:prstGeom prst="rect">
            <a:avLst/>
          </a:prstGeom>
          <a:noFill/>
        </p:spPr>
      </p:pic>
      <p:pic>
        <p:nvPicPr>
          <p:cNvPr id="37902" name="Picture 14" descr="C:\Users\Pawel\AppData\Local\Microsoft\Windows\Temporary Internet Files\Content.IE5\VWU4B2E6\isolated-2014108_960_720[1]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53714" y="4788289"/>
            <a:ext cx="1271984" cy="1799270"/>
          </a:xfrm>
          <a:prstGeom prst="rect">
            <a:avLst/>
          </a:prstGeom>
          <a:noFill/>
        </p:spPr>
      </p:pic>
      <p:pic>
        <p:nvPicPr>
          <p:cNvPr id="32" name="Obraz 31" descr="depositphotos_63509651-stock-illustration-cute-cartoon-goat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6617" y="5369800"/>
            <a:ext cx="1008112" cy="1215909"/>
          </a:xfrm>
          <a:prstGeom prst="rect">
            <a:avLst/>
          </a:prstGeom>
        </p:spPr>
      </p:pic>
      <p:pic>
        <p:nvPicPr>
          <p:cNvPr id="37904" name="Picture 16" descr="C:\Users\Pawel\AppData\Local\Microsoft\Windows\Temporary Internet Files\Content.IE5\7BVKCGZC\elephant-2404288_960_720[1]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23324" y="4957950"/>
            <a:ext cx="2088232" cy="1623679"/>
          </a:xfrm>
          <a:prstGeom prst="rect">
            <a:avLst/>
          </a:prstGeom>
          <a:noFill/>
        </p:spPr>
      </p:pic>
      <p:pic>
        <p:nvPicPr>
          <p:cNvPr id="34" name="Obraz 33" descr="turkey-1509892148JyB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3888" y="5882242"/>
            <a:ext cx="874906" cy="751139"/>
          </a:xfrm>
          <a:prstGeom prst="rect">
            <a:avLst/>
          </a:prstGeom>
        </p:spPr>
      </p:pic>
      <p:pic>
        <p:nvPicPr>
          <p:cNvPr id="36" name="Obraz 35" descr="depositphotos_61072287-stock-illustration-ram-sheep-cartoon-character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2317" y="5369801"/>
            <a:ext cx="1338770" cy="1211828"/>
          </a:xfrm>
          <a:prstGeom prst="rect">
            <a:avLst/>
          </a:prstGeom>
        </p:spPr>
      </p:pic>
      <p:pic>
        <p:nvPicPr>
          <p:cNvPr id="37" name="Obraz 36" descr="94e4e1bffb3f2de4023a980c661c1387.jpg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26865" t="5901" r="16349" b="23750"/>
          <a:stretch>
            <a:fillRect/>
          </a:stretch>
        </p:blipFill>
        <p:spPr>
          <a:xfrm>
            <a:off x="149436" y="5080614"/>
            <a:ext cx="1243834" cy="1543276"/>
          </a:xfrm>
          <a:prstGeom prst="rect">
            <a:avLst/>
          </a:prstGeom>
        </p:spPr>
      </p:pic>
      <p:sp>
        <p:nvSpPr>
          <p:cNvPr id="25" name="Prostokąt 24"/>
          <p:cNvSpPr/>
          <p:nvPr/>
        </p:nvSpPr>
        <p:spPr>
          <a:xfrm>
            <a:off x="0" y="74841"/>
            <a:ext cx="9144001" cy="56899"/>
          </a:xfrm>
          <a:prstGeom prst="rect">
            <a:avLst/>
          </a:prstGeom>
          <a:solidFill>
            <a:schemeClr val="bg2">
              <a:lumMod val="7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Prostokąt 25"/>
          <p:cNvSpPr/>
          <p:nvPr/>
        </p:nvSpPr>
        <p:spPr>
          <a:xfrm flipH="1">
            <a:off x="31856" y="0"/>
            <a:ext cx="45719" cy="6858000"/>
          </a:xfrm>
          <a:prstGeom prst="rect">
            <a:avLst/>
          </a:prstGeom>
          <a:solidFill>
            <a:schemeClr val="bg2">
              <a:lumMod val="7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Prostokąt 27"/>
          <p:cNvSpPr/>
          <p:nvPr/>
        </p:nvSpPr>
        <p:spPr>
          <a:xfrm>
            <a:off x="-7234" y="6813376"/>
            <a:ext cx="9144001" cy="56899"/>
          </a:xfrm>
          <a:prstGeom prst="rect">
            <a:avLst/>
          </a:prstGeom>
          <a:solidFill>
            <a:schemeClr val="bg2">
              <a:lumMod val="7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Prostokąt 32"/>
          <p:cNvSpPr/>
          <p:nvPr/>
        </p:nvSpPr>
        <p:spPr>
          <a:xfrm>
            <a:off x="8909573" y="0"/>
            <a:ext cx="234428" cy="6858000"/>
          </a:xfrm>
          <a:prstGeom prst="rect">
            <a:avLst/>
          </a:prstGeom>
          <a:solidFill>
            <a:schemeClr val="bg2">
              <a:lumMod val="7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5" name="Prostokąt 34"/>
          <p:cNvSpPr/>
          <p:nvPr/>
        </p:nvSpPr>
        <p:spPr>
          <a:xfrm>
            <a:off x="8755749" y="1606988"/>
            <a:ext cx="511615" cy="2707921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pl-PL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anose="03010101010201010101" pitchFamily="66" charset="0"/>
              </a:rPr>
              <a:t>Figielek</a:t>
            </a:r>
            <a:endParaRPr lang="pl-PL" sz="20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29" name="Obraz 28" descr="depositphotos_61072287-stock-illustration-ram-sheep-cartoon-character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62317" y="5369800"/>
            <a:ext cx="1338770" cy="12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25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9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12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25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8" fill="hold" nodeType="withEffect">
                                  <p:stCondLst>
                                    <p:cond delay="147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3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147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18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2" presetClass="emph" presetSubtype="0" fill="hold" nodeType="withEffect">
                                  <p:stCondLst>
                                    <p:cond delay="1920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20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fill="hold" nodeType="withEffect">
                                  <p:stCondLst>
                                    <p:cond delay="2110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23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2410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263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5" presetClass="entr" presetSubtype="0" fill="hold" nodeType="withEffect">
                                  <p:stCondLst>
                                    <p:cond delay="274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298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311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32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6" grpId="0"/>
      <p:bldP spid="7" grpId="0"/>
      <p:bldP spid="33" grpId="0" animBg="1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bl Biuro\Desktop\Do prezentacji\63f-julian-tuwim-dzieciom-c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9E9E7"/>
              </a:clrFrom>
              <a:clrTo>
                <a:srgbClr val="E9E9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77982"/>
            <a:ext cx="36004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2051720" y="197432"/>
            <a:ext cx="597666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600" b="1" dirty="0" smtClean="0">
                <a:latin typeface="Monotype Corsiva" panose="03010101010201010101" pitchFamily="66" charset="0"/>
              </a:rPr>
              <a:t>„Żyd, który czuł i pisał  po polsku”</a:t>
            </a:r>
            <a:endParaRPr lang="pl-PL" sz="2600" dirty="0">
              <a:latin typeface="Monotype Corsiva" panose="03010101010201010101" pitchFamily="66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4283968" y="836712"/>
            <a:ext cx="4330800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l-PL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Julian Tuwim był również znanym twórcą wierszy </a:t>
            </a:r>
            <a:r>
              <a:rPr lang="pl-PL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dla dzieci. </a:t>
            </a:r>
            <a:r>
              <a:rPr lang="pl-PL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On jako pierwszy przyczynił się do ich wydrukowania na pierwszej stronie „Wiadomości Literackich”. W obecnej prezentacji chciałabym omówić </a:t>
            </a:r>
            <a:r>
              <a:rPr lang="pl-PL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wiersz-żart </a:t>
            </a:r>
            <a:r>
              <a:rPr lang="pl-PL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pod tytułem „Figielek”. Autor przedstawił </a:t>
            </a:r>
            <a:br>
              <a:rPr lang="pl-PL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lang="pl-PL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tu bohaterów zwierzęcych, których zachowanie związane </a:t>
            </a:r>
            <a:br>
              <a:rPr lang="pl-PL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lang="pl-PL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z </a:t>
            </a:r>
            <a:r>
              <a:rPr lang="pl-PL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ich nazwami przeniosło </a:t>
            </a:r>
            <a:r>
              <a:rPr lang="pl-PL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się do świata ludzkiego. </a:t>
            </a:r>
            <a:endParaRPr lang="pl-PL" sz="2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0" y="74841"/>
            <a:ext cx="9144001" cy="56899"/>
          </a:xfrm>
          <a:prstGeom prst="rect">
            <a:avLst/>
          </a:prstGeom>
          <a:solidFill>
            <a:schemeClr val="bg2">
              <a:lumMod val="7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 flipH="1">
            <a:off x="31856" y="0"/>
            <a:ext cx="45719" cy="6858000"/>
          </a:xfrm>
          <a:prstGeom prst="rect">
            <a:avLst/>
          </a:prstGeom>
          <a:solidFill>
            <a:schemeClr val="bg2">
              <a:lumMod val="7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-7234" y="6813376"/>
            <a:ext cx="9144001" cy="56899"/>
          </a:xfrm>
          <a:prstGeom prst="rect">
            <a:avLst/>
          </a:prstGeom>
          <a:solidFill>
            <a:schemeClr val="bg2">
              <a:lumMod val="7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8909573" y="0"/>
            <a:ext cx="234428" cy="6858000"/>
          </a:xfrm>
          <a:prstGeom prst="rect">
            <a:avLst/>
          </a:prstGeom>
          <a:solidFill>
            <a:schemeClr val="bg2">
              <a:lumMod val="7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8755749" y="1606989"/>
            <a:ext cx="511615" cy="2707922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pl-PL" sz="20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anose="03010101010201010101" pitchFamily="66" charset="0"/>
              </a:rPr>
              <a:t>Figielek</a:t>
            </a:r>
            <a:endParaRPr lang="pl-PL" sz="20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251520" y="4365104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100" dirty="0" smtClean="0">
                <a:hlinkClick r:id="rId3"/>
              </a:rPr>
              <a:t>https://www.empik.com/julian-tuwim-dzieciom-various-artists,p1213056367,muzyka-p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21301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2051720" y="197432"/>
            <a:ext cx="597666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600" b="1" dirty="0" smtClean="0">
                <a:latin typeface="Monotype Corsiva" panose="03010101010201010101" pitchFamily="66" charset="0"/>
              </a:rPr>
              <a:t>„Żyd, który czuł i pisał  po polsku”</a:t>
            </a:r>
            <a:endParaRPr lang="pl-PL" sz="2600" dirty="0">
              <a:latin typeface="Monotype Corsiva" panose="03010101010201010101" pitchFamily="66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86797" y="1012954"/>
            <a:ext cx="856895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Poeta zabawił się sytuacją, którą sprowokowały dwa komary wywołując reakcję odpowiednich bohaterów. Właśnie od zwierząt, a konkretnie od ich nazw pochodzą sposoby zachowania się ludzi, np. komary przekomarzają się (droczą się, spierają), raki raczą się (częstują, smakują), cietrzew się zacietrzewia (irytuje, reaguje nerwowo na okoliczności). </a:t>
            </a: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Podobnie zachowują się </a:t>
            </a: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inne zwierzęta: sęp, sowa, zając, kura, kurczę, itd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</a:t>
            </a:r>
            <a:endParaRPr lang="pl-PL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Dowcip 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został zawarty w końcowej części wiersza i polega na odwróceniu ról indyka i 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barana: 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„Baran się rozindyczył, 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/>
            </a:r>
            <a:b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a 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indyk zbaraniał”.</a:t>
            </a:r>
            <a:endParaRPr lang="pl-P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0" y="74841"/>
            <a:ext cx="9144001" cy="56899"/>
          </a:xfrm>
          <a:prstGeom prst="rect">
            <a:avLst/>
          </a:prstGeom>
          <a:solidFill>
            <a:schemeClr val="bg2">
              <a:lumMod val="7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/>
        </p:nvSpPr>
        <p:spPr>
          <a:xfrm flipH="1">
            <a:off x="31856" y="0"/>
            <a:ext cx="45719" cy="6858000"/>
          </a:xfrm>
          <a:prstGeom prst="rect">
            <a:avLst/>
          </a:prstGeom>
          <a:solidFill>
            <a:schemeClr val="bg2">
              <a:lumMod val="7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-7234" y="6813376"/>
            <a:ext cx="9144001" cy="56899"/>
          </a:xfrm>
          <a:prstGeom prst="rect">
            <a:avLst/>
          </a:prstGeom>
          <a:solidFill>
            <a:schemeClr val="bg2">
              <a:lumMod val="7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/>
          <p:cNvSpPr/>
          <p:nvPr/>
        </p:nvSpPr>
        <p:spPr>
          <a:xfrm>
            <a:off x="8909573" y="0"/>
            <a:ext cx="234428" cy="6858000"/>
          </a:xfrm>
          <a:prstGeom prst="rect">
            <a:avLst/>
          </a:prstGeom>
          <a:solidFill>
            <a:schemeClr val="bg2">
              <a:lumMod val="7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/>
          <p:cNvSpPr/>
          <p:nvPr/>
        </p:nvSpPr>
        <p:spPr>
          <a:xfrm>
            <a:off x="8755749" y="1443515"/>
            <a:ext cx="511615" cy="3034870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pl-PL" sz="2000" b="1" cap="none" spc="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anose="03010101010201010101" pitchFamily="66" charset="0"/>
              </a:rPr>
              <a:t>Figieleke</a:t>
            </a:r>
            <a:endParaRPr lang="pl-PL" sz="20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Podobny obraz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941168"/>
            <a:ext cx="10001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1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2051720" y="197432"/>
            <a:ext cx="597666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600" b="1" dirty="0" smtClean="0">
                <a:latin typeface="Monotype Corsiva" panose="03010101010201010101" pitchFamily="66" charset="0"/>
              </a:rPr>
              <a:t>„Żyd, który czuł i pisał  po polsku”</a:t>
            </a:r>
            <a:endParaRPr lang="pl-PL" sz="2600" dirty="0">
              <a:latin typeface="Monotype Corsiva" panose="03010101010201010101" pitchFamily="66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083446" y="908720"/>
            <a:ext cx="3913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CYTATY  JULIANA  TUWIMA</a:t>
            </a: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99735" y="1440888"/>
            <a:ext cx="8620737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Arial" pitchFamily="34" charset="0"/>
              </a:rPr>
              <a:t>- „..Niech prawo zawsze prawo znaczy, a sprawiedliwość, sprawiedliwość”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Arial" pitchFamily="34" charset="0"/>
              </a:rPr>
              <a:t>- „Żyj tak, aby twoim znajomym zrobiło się nudno, gdy umrzesz”,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Arial" pitchFamily="34" charset="0"/>
              </a:rPr>
              <a:t> - „Błogosławiony ten, co nie mając nic do powiedzenia, nie obleka tego faktu w słowa”, 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Arial" pitchFamily="34" charset="0"/>
              </a:rPr>
              <a:t>- „Marzenia kobiety, mieć stopę wąziutką i żyć na szerokiej”,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Arial" pitchFamily="34" charset="0"/>
              </a:rPr>
              <a:t> - „Tragedia, zakochać się w twarzy, a ożenić się z całą dziewczyną”, nic tylko odpowiedzieć: „widziały </a:t>
            </a:r>
            <a:b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Arial" pitchFamily="34" charset="0"/>
              </a:rPr>
            </a:b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Arial" pitchFamily="34" charset="0"/>
              </a:rPr>
              <a:t>     gały co brały”. 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Arial" pitchFamily="34" charset="0"/>
              </a:rPr>
              <a:t>„Plan, coś co potem wygląda absolutnie inaczej”,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Arial" pitchFamily="34" charset="0"/>
              </a:rPr>
              <a:t>„Rodzynka, stroskane winogrono”.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„</a:t>
            </a:r>
            <a:r>
              <a:rPr lang="pl-P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Kiedy przeskoczysz, to i wtedy nie mów hop. Zobacz najpierw, w co wskoczyłeś.”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pl-P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„</a:t>
            </a:r>
            <a:r>
              <a:rPr lang="pl-P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Milczenie to tekst, który niezwykle łatwo jest błędnie zinterpretować.”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pl-P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„</a:t>
            </a:r>
            <a:r>
              <a:rPr lang="pl-P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Jaka to oszczędność czasu- zakochać się od pierwszego wejrzenia.”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pl-P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„</a:t>
            </a:r>
            <a:r>
              <a:rPr lang="pl-P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Gratulacje – najpiękniejsza forma zawiści.”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pl-P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„</a:t>
            </a:r>
            <a:r>
              <a:rPr lang="pl-P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Mężczyzna pozostaje zazwyczaj bardzo długo pod wrażeniem, jakie zrobił na kobiecie.”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pl-P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„</a:t>
            </a:r>
            <a:r>
              <a:rPr lang="pl-P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Egoista - ten, który więcej dba o siebie niż o mnie.”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pl-P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„</a:t>
            </a:r>
            <a:r>
              <a:rPr lang="pl-P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Całujcie mnie wszyscy w dupę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pl-P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”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hlinkClick r:id="rId2"/>
              </a:rPr>
              <a:t/>
            </a:r>
            <a:b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hlinkClick r:id="rId2"/>
              </a:rPr>
            </a:b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-</a:t>
            </a:r>
            <a:r>
              <a:rPr lang="pl-P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„Pesymista: optymista z praktyką życiową.”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pl-P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„</a:t>
            </a:r>
            <a:r>
              <a:rPr lang="pl-P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Radio to cudowny wynalazek! Jeden ruch ręki - i nic nie słychać.”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„Szkoło! Szkoło! Gdy Cię wspominam Tęsknota wgryza się w serce, Oczy mam pełne łez…” </a:t>
            </a:r>
          </a:p>
        </p:txBody>
      </p:sp>
      <p:sp>
        <p:nvSpPr>
          <p:cNvPr id="9" name="Prostokąt 8"/>
          <p:cNvSpPr/>
          <p:nvPr/>
        </p:nvSpPr>
        <p:spPr>
          <a:xfrm>
            <a:off x="0" y="74841"/>
            <a:ext cx="9144001" cy="56899"/>
          </a:xfrm>
          <a:prstGeom prst="rect">
            <a:avLst/>
          </a:prstGeom>
          <a:solidFill>
            <a:schemeClr val="bg2">
              <a:lumMod val="7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 flipH="1">
            <a:off x="31856" y="0"/>
            <a:ext cx="45719" cy="6858000"/>
          </a:xfrm>
          <a:prstGeom prst="rect">
            <a:avLst/>
          </a:prstGeom>
          <a:solidFill>
            <a:schemeClr val="bg2">
              <a:lumMod val="7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-7234" y="6813376"/>
            <a:ext cx="9144001" cy="56899"/>
          </a:xfrm>
          <a:prstGeom prst="rect">
            <a:avLst/>
          </a:prstGeom>
          <a:solidFill>
            <a:schemeClr val="bg2">
              <a:lumMod val="7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8909573" y="0"/>
            <a:ext cx="234428" cy="6858000"/>
          </a:xfrm>
          <a:prstGeom prst="rect">
            <a:avLst/>
          </a:prstGeom>
          <a:solidFill>
            <a:schemeClr val="bg2">
              <a:lumMod val="7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8755749" y="1933937"/>
            <a:ext cx="511615" cy="2054024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pl-PL" sz="20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anose="03010101010201010101" pitchFamily="66" charset="0"/>
              </a:rPr>
              <a:t>Cytaty</a:t>
            </a:r>
            <a:endParaRPr lang="pl-PL" sz="20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1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2051720" y="197432"/>
            <a:ext cx="597666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600" b="1" dirty="0" smtClean="0">
                <a:latin typeface="Monotype Corsiva" panose="03010101010201010101" pitchFamily="66" charset="0"/>
              </a:rPr>
              <a:t>„Żyd, który czuł i pisał  po polsku”</a:t>
            </a:r>
            <a:endParaRPr lang="pl-PL" sz="2600" dirty="0">
              <a:latin typeface="Monotype Corsiva" panose="03010101010201010101" pitchFamily="66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472159" y="836712"/>
            <a:ext cx="218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CIEKAWOSTKI </a:t>
            </a:r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79117" y="1284409"/>
            <a:ext cx="518457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Julian Tuwim nosił przez całe życie duże znamię na lewym policzku, tzw. myszkę. Dlatego na zdjęciach był najczęściej ustawiony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tak,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by widoczny był tylko jego prawy profil</a:t>
            </a:r>
          </a:p>
          <a:p>
            <a:pPr algn="just">
              <a:buFont typeface="Wingdings" pitchFamily="2" charset="2"/>
              <a:buChar char="v"/>
            </a:pP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Po powrocie z emigracji Tuwim ze swoją żoną Stefanią adoptowali z otwockiego domu dziecka córkę Ewę</a:t>
            </a:r>
          </a:p>
          <a:p>
            <a:pPr algn="just">
              <a:buFont typeface="Wingdings" pitchFamily="2" charset="2"/>
              <a:buChar char="v"/>
            </a:pP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Miał pieska </a:t>
            </a:r>
            <a:r>
              <a:rPr lang="pl-PL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Dżońcio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którego uważał za przyjaciela</a:t>
            </a:r>
          </a:p>
        </p:txBody>
      </p:sp>
      <p:pic>
        <p:nvPicPr>
          <p:cNvPr id="6" name="Obraz 5" descr="tuwim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905687"/>
            <a:ext cx="5040166" cy="2605215"/>
          </a:xfrm>
          <a:prstGeom prst="rect">
            <a:avLst/>
          </a:prstGeom>
        </p:spPr>
      </p:pic>
      <p:pic>
        <p:nvPicPr>
          <p:cNvPr id="7" name="Obraz 6" descr="z18993902V,Julian-Tuwim-z-psem-Dzonciem-w-mieszkaniu-przy-Maz.jpg"/>
          <p:cNvPicPr>
            <a:picLocks noChangeAspect="1"/>
          </p:cNvPicPr>
          <p:nvPr/>
        </p:nvPicPr>
        <p:blipFill rotWithShape="1">
          <a:blip r:embed="rId3" cstate="print"/>
          <a:srcRect l="2273" r="9007"/>
          <a:stretch/>
        </p:blipFill>
        <p:spPr>
          <a:xfrm>
            <a:off x="5466698" y="1448200"/>
            <a:ext cx="3319532" cy="5062701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0" y="74841"/>
            <a:ext cx="9144001" cy="56899"/>
          </a:xfrm>
          <a:prstGeom prst="rect">
            <a:avLst/>
          </a:prstGeom>
          <a:solidFill>
            <a:schemeClr val="bg2">
              <a:lumMod val="7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/>
        </p:nvSpPr>
        <p:spPr>
          <a:xfrm flipH="1">
            <a:off x="31856" y="0"/>
            <a:ext cx="45719" cy="6858000"/>
          </a:xfrm>
          <a:prstGeom prst="rect">
            <a:avLst/>
          </a:prstGeom>
          <a:solidFill>
            <a:schemeClr val="bg2">
              <a:lumMod val="7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2483768" y="6597352"/>
            <a:ext cx="9144001" cy="56899"/>
          </a:xfrm>
          <a:prstGeom prst="rect">
            <a:avLst/>
          </a:prstGeom>
          <a:solidFill>
            <a:schemeClr val="bg2">
              <a:lumMod val="7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dirty="0" smtClean="0">
                <a:hlinkClick r:id="rId4"/>
              </a:rPr>
              <a:t>http://warszawa.wyborcza.pl/warszawa/51,54420,18993952.html?i=1&amp;disableRedirects=true</a:t>
            </a:r>
            <a:endParaRPr lang="pl-PL" sz="1000" dirty="0"/>
          </a:p>
        </p:txBody>
      </p:sp>
      <p:sp>
        <p:nvSpPr>
          <p:cNvPr id="13" name="Prostokąt 12"/>
          <p:cNvSpPr/>
          <p:nvPr/>
        </p:nvSpPr>
        <p:spPr>
          <a:xfrm>
            <a:off x="8909573" y="0"/>
            <a:ext cx="234428" cy="6858000"/>
          </a:xfrm>
          <a:prstGeom prst="rect">
            <a:avLst/>
          </a:prstGeom>
          <a:solidFill>
            <a:schemeClr val="bg2">
              <a:lumMod val="7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/>
          <p:cNvSpPr/>
          <p:nvPr/>
        </p:nvSpPr>
        <p:spPr>
          <a:xfrm>
            <a:off x="8755749" y="1116567"/>
            <a:ext cx="511615" cy="3688767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pl-PL" sz="20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anose="03010101010201010101" pitchFamily="66" charset="0"/>
              </a:rPr>
              <a:t>Ciekawostki</a:t>
            </a:r>
            <a:endParaRPr lang="pl-PL" sz="20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179512" y="64578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000" dirty="0" smtClean="0">
                <a:hlinkClick r:id="rId5"/>
              </a:rPr>
              <a:t>http://tomaszowmazowiecki.naszemiasto.pl/artykul/tomaszow-maz-park-przy-ul-wschodniej-im-stefanii-i-juliana,1795739,artgal,t,id,tm.html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21301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2051720" y="197432"/>
            <a:ext cx="597666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600" b="1" dirty="0" smtClean="0">
                <a:latin typeface="Monotype Corsiva" panose="03010101010201010101" pitchFamily="66" charset="0"/>
              </a:rPr>
              <a:t>„Żyd, który czuł i pisał  po polsku”</a:t>
            </a:r>
            <a:endParaRPr lang="pl-PL" sz="2600" dirty="0">
              <a:latin typeface="Monotype Corsiva" panose="03010101010201010101" pitchFamily="66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807880" y="961807"/>
            <a:ext cx="7513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Bibliografia</a:t>
            </a:r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51520" y="1469985"/>
            <a:ext cx="83529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pl-PL" sz="2000" b="1" dirty="0" smtClean="0">
                <a:latin typeface="Monotype Corsiva" pitchFamily="66" charset="0"/>
              </a:rPr>
              <a:t> </a:t>
            </a:r>
            <a:endPara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342900" indent="-342900" algn="ctr">
              <a:buFont typeface="Wingdings" pitchFamily="2" charset="2"/>
              <a:buChar char="v"/>
            </a:pP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„TUWIM WYLĘKNIONY BLUŹNIERCA” – MARIUSZ URBANEK</a:t>
            </a:r>
          </a:p>
          <a:p>
            <a:pPr marL="342900" indent="-342900" algn="ctr">
              <a:buFont typeface="Wingdings" pitchFamily="2" charset="2"/>
              <a:buChar char="v"/>
            </a:pP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„JULIAN TUWIM: WIERSZE WYBRANE”- BIBLIOTEKA NARODOWA</a:t>
            </a:r>
          </a:p>
          <a:p>
            <a:pPr marL="342900" indent="-342900" algn="ctr">
              <a:buFont typeface="Wingdings" pitchFamily="2" charset="2"/>
              <a:buChar char="v"/>
            </a:pP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„SKAMANDER TOM 3” STUDIA O POEZJI JULIANA TUWIMA ”</a:t>
            </a:r>
            <a:b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- POD REDAKCJĄ IRENEUSZA OPACKIEGO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2339752" y="3230731"/>
            <a:ext cx="4824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STRONY INTERNETOWE </a:t>
            </a:r>
          </a:p>
          <a:p>
            <a:pPr algn="ctr">
              <a:buFont typeface="Wingdings" pitchFamily="2" charset="2"/>
              <a:buChar char="v"/>
            </a:pP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hlinkClick r:id="rId2"/>
              </a:rPr>
              <a:t>http://lubimyczytac.pl/</a:t>
            </a:r>
            <a:endParaRPr lang="pl-PL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hlinkClick r:id="rId3"/>
              </a:rPr>
              <a:t>https://pl.wikipedia.org</a:t>
            </a:r>
            <a:endParaRPr lang="pl-PL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hlinkClick r:id="rId4"/>
              </a:rPr>
              <a:t>http://wiersze.bfcior.pl</a:t>
            </a:r>
            <a:endParaRPr lang="pl-P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0" y="74841"/>
            <a:ext cx="9144001" cy="56899"/>
          </a:xfrm>
          <a:prstGeom prst="rect">
            <a:avLst/>
          </a:prstGeom>
          <a:solidFill>
            <a:schemeClr val="bg2">
              <a:lumMod val="7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/>
        </p:nvSpPr>
        <p:spPr>
          <a:xfrm flipH="1">
            <a:off x="31856" y="0"/>
            <a:ext cx="45719" cy="6858000"/>
          </a:xfrm>
          <a:prstGeom prst="rect">
            <a:avLst/>
          </a:prstGeom>
          <a:solidFill>
            <a:schemeClr val="bg2">
              <a:lumMod val="7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-7234" y="6813376"/>
            <a:ext cx="9144001" cy="56899"/>
          </a:xfrm>
          <a:prstGeom prst="rect">
            <a:avLst/>
          </a:prstGeom>
          <a:solidFill>
            <a:schemeClr val="bg2">
              <a:lumMod val="7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8909573" y="0"/>
            <a:ext cx="234428" cy="6858000"/>
          </a:xfrm>
          <a:prstGeom prst="rect">
            <a:avLst/>
          </a:prstGeom>
          <a:solidFill>
            <a:schemeClr val="bg2">
              <a:lumMod val="7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/>
          <p:cNvSpPr/>
          <p:nvPr/>
        </p:nvSpPr>
        <p:spPr>
          <a:xfrm>
            <a:off x="8755749" y="953091"/>
            <a:ext cx="511615" cy="4015716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pl-PL" sz="20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anose="03010101010201010101" pitchFamily="66" charset="0"/>
              </a:rPr>
              <a:t>Bibliografia</a:t>
            </a:r>
            <a:endParaRPr lang="pl-PL" sz="20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1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3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2051720" y="197432"/>
            <a:ext cx="597666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600" b="1" dirty="0" smtClean="0">
                <a:latin typeface="Monotype Corsiva" panose="03010101010201010101" pitchFamily="66" charset="0"/>
              </a:rPr>
              <a:t>„Żyd, który czuł i pisał  po polsku”</a:t>
            </a:r>
            <a:endParaRPr lang="pl-PL" sz="2600" dirty="0">
              <a:latin typeface="Monotype Corsiva" panose="03010101010201010101" pitchFamily="66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554480" y="1052736"/>
            <a:ext cx="64807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Autor prezentacji:</a:t>
            </a:r>
          </a:p>
          <a:p>
            <a:pPr algn="ctr"/>
            <a:r>
              <a:rPr lang="pl-PL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SYLWIA  ADAMIAK</a:t>
            </a:r>
          </a:p>
          <a:p>
            <a:pPr algn="ctr"/>
            <a:r>
              <a:rPr lang="pl-PL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Dziękuję za uwagę</a:t>
            </a:r>
            <a:endParaRPr lang="pl-PL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0" y="74841"/>
            <a:ext cx="9144001" cy="56899"/>
          </a:xfrm>
          <a:prstGeom prst="rect">
            <a:avLst/>
          </a:prstGeom>
          <a:solidFill>
            <a:schemeClr val="bg2">
              <a:lumMod val="7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 flipH="1">
            <a:off x="31856" y="0"/>
            <a:ext cx="45719" cy="6858000"/>
          </a:xfrm>
          <a:prstGeom prst="rect">
            <a:avLst/>
          </a:prstGeom>
          <a:solidFill>
            <a:schemeClr val="bg2">
              <a:lumMod val="7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-7234" y="6813376"/>
            <a:ext cx="9144001" cy="56899"/>
          </a:xfrm>
          <a:prstGeom prst="rect">
            <a:avLst/>
          </a:prstGeom>
          <a:solidFill>
            <a:schemeClr val="bg2">
              <a:lumMod val="7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01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2051720" y="197432"/>
            <a:ext cx="597666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600" b="1" dirty="0" smtClean="0">
                <a:latin typeface="Monotype Corsiva" panose="03010101010201010101" pitchFamily="66" charset="0"/>
              </a:rPr>
              <a:t>„Żyd, który czuł i pisał  po polsku”</a:t>
            </a:r>
            <a:endParaRPr lang="pl-PL" sz="2600" dirty="0">
              <a:latin typeface="Monotype Corsiva" panose="03010101010201010101" pitchFamily="66" charset="0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07504" y="692696"/>
            <a:ext cx="8640960" cy="4536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BIOGRAFIA</a:t>
            </a:r>
          </a:p>
          <a:p>
            <a:endParaRPr lang="pl-PL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algn="just">
              <a:lnSpc>
                <a:spcPct val="120000"/>
              </a:lnSpc>
            </a:pPr>
            <a:r>
              <a:rPr lang="pl-PL" sz="1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Julian </a:t>
            </a:r>
            <a:r>
              <a:rPr lang="pl-PL" sz="1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Tuwim urodził się 13 września 1894 roku, w Łodzi </a:t>
            </a:r>
            <a:r>
              <a:rPr lang="pl-PL" sz="1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pl-PL" sz="1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pl-PL" sz="1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w </a:t>
            </a:r>
            <a:r>
              <a:rPr lang="pl-PL" sz="1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mieszczańskiej rodzinie pochodzenia </a:t>
            </a:r>
            <a:r>
              <a:rPr lang="pl-PL" sz="1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żydowskiego</a:t>
            </a:r>
            <a:r>
              <a:rPr lang="pl-PL" sz="1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. Jego ojciec </a:t>
            </a:r>
            <a:r>
              <a:rPr lang="pl-PL" sz="1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                       </a:t>
            </a:r>
            <a:br>
              <a:rPr lang="pl-PL" sz="1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pl-PL" sz="1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                                   był pierwszym prokurentem w dużym banku </a:t>
            </a:r>
            <a:br>
              <a:rPr lang="pl-PL" sz="1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pl-PL" sz="1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                                     łódzkim</a:t>
            </a:r>
            <a:r>
              <a:rPr lang="pl-PL" sz="1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. Julian </a:t>
            </a:r>
            <a:r>
              <a:rPr lang="pl-PL" sz="1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Tuwim przebywał </a:t>
            </a:r>
            <a:r>
              <a:rPr lang="pl-PL" sz="1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w tym </a:t>
            </a:r>
            <a:r>
              <a:rPr lang="pl-PL" sz="1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              </a:t>
            </a:r>
            <a:br>
              <a:rPr lang="pl-PL" sz="1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pl-PL" sz="1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                                        mieście do </a:t>
            </a:r>
            <a:r>
              <a:rPr lang="pl-PL" sz="1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1916 roku. Tutaj </a:t>
            </a:r>
            <a:r>
              <a:rPr lang="pl-PL" sz="1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ukończył</a:t>
            </a:r>
            <a:br>
              <a:rPr lang="pl-PL" sz="1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pl-PL" sz="1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                                          gimnazjum</a:t>
            </a:r>
            <a:r>
              <a:rPr lang="pl-PL" sz="1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, zetknął się z </a:t>
            </a:r>
            <a:r>
              <a:rPr lang="pl-PL" sz="1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takimi  </a:t>
            </a:r>
            <a:br>
              <a:rPr lang="pl-PL" sz="1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pl-PL" sz="1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                                         formami </a:t>
            </a:r>
            <a:r>
              <a:rPr lang="pl-PL" sz="1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kultury jak kabaret</a:t>
            </a:r>
            <a:r>
              <a:rPr lang="pl-PL" sz="1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,</a:t>
            </a:r>
            <a:br>
              <a:rPr lang="pl-PL" sz="1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pl-PL" sz="1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                                         a </a:t>
            </a:r>
            <a:r>
              <a:rPr lang="pl-PL" sz="1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także </a:t>
            </a:r>
            <a:r>
              <a:rPr lang="pl-PL" sz="1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z językoznawstwem</a:t>
            </a:r>
            <a:r>
              <a:rPr lang="pl-PL" sz="1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. </a:t>
            </a:r>
          </a:p>
          <a:p>
            <a:endParaRPr lang="pl-PL" sz="2600" dirty="0">
              <a:latin typeface="Monotype Corsiva" panose="03010101010201010101" pitchFamily="66" charset="0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399"/>
          <a:stretch/>
        </p:blipFill>
        <p:spPr>
          <a:xfrm>
            <a:off x="251520" y="2492897"/>
            <a:ext cx="3528392" cy="4078820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8909573" y="0"/>
            <a:ext cx="234428" cy="6858000"/>
          </a:xfrm>
          <a:prstGeom prst="rect">
            <a:avLst/>
          </a:prstGeom>
          <a:solidFill>
            <a:schemeClr val="bg2">
              <a:lumMod val="7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8755749" y="1443513"/>
            <a:ext cx="511615" cy="3034869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pl-PL" sz="20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anose="03010101010201010101" pitchFamily="66" charset="0"/>
              </a:rPr>
              <a:t>Biografia</a:t>
            </a:r>
            <a:endParaRPr lang="pl-PL" sz="20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0" y="74841"/>
            <a:ext cx="9144001" cy="56899"/>
          </a:xfrm>
          <a:prstGeom prst="rect">
            <a:avLst/>
          </a:prstGeom>
          <a:solidFill>
            <a:schemeClr val="bg2">
              <a:lumMod val="7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 flipH="1">
            <a:off x="31856" y="0"/>
            <a:ext cx="45719" cy="6858000"/>
          </a:xfrm>
          <a:prstGeom prst="rect">
            <a:avLst/>
          </a:prstGeom>
          <a:solidFill>
            <a:schemeClr val="bg2">
              <a:lumMod val="7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-7234" y="6813376"/>
            <a:ext cx="9144001" cy="56899"/>
          </a:xfrm>
          <a:prstGeom prst="rect">
            <a:avLst/>
          </a:prstGeom>
          <a:solidFill>
            <a:schemeClr val="bg2">
              <a:lumMod val="7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179512" y="6488668"/>
            <a:ext cx="220765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100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4"/>
              </a:rPr>
              <a:t>http://juliantuwim.pl/biografia.php</a:t>
            </a:r>
            <a:endParaRPr lang="pl-PL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9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2051720" y="197432"/>
            <a:ext cx="597666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600" b="1" dirty="0" smtClean="0">
                <a:latin typeface="Monotype Corsiva" panose="03010101010201010101" pitchFamily="66" charset="0"/>
              </a:rPr>
              <a:t>„Żyd, który czuł i pisał  po polsku”</a:t>
            </a:r>
            <a:endParaRPr lang="pl-PL" sz="2600" dirty="0">
              <a:latin typeface="Monotype Corsiva" panose="03010101010201010101" pitchFamily="66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779912" y="980728"/>
            <a:ext cx="49685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W 1916 roku Julian Tuwim przeniósł się do Warszawy, gdzie zamierzał rozpocząć studia. Zamiarów tych jednak nie zrealizował. Mimo iż rozpoczął naukę na 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wydziale prawa, 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 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następnie 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filozofii, 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studiów tych nie 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ukończył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. Zbyt szybko pochłonęła go twórczość poetycka. Swe pierwsze utwory ogłaszał w piśmie „Pro </a:t>
            </a:r>
            <a:r>
              <a:rPr lang="pl-PL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Arte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”, a następnie 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- od 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1920 do 1928 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roku 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- w 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miesięczniku 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literackim „Skamander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”. 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" r="2376"/>
          <a:stretch/>
        </p:blipFill>
        <p:spPr>
          <a:xfrm>
            <a:off x="357129" y="980728"/>
            <a:ext cx="3422784" cy="5286489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0" y="74841"/>
            <a:ext cx="9144001" cy="56899"/>
          </a:xfrm>
          <a:prstGeom prst="rect">
            <a:avLst/>
          </a:prstGeom>
          <a:solidFill>
            <a:schemeClr val="bg2">
              <a:lumMod val="7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 flipH="1">
            <a:off x="31856" y="0"/>
            <a:ext cx="45719" cy="6858000"/>
          </a:xfrm>
          <a:prstGeom prst="rect">
            <a:avLst/>
          </a:prstGeom>
          <a:solidFill>
            <a:schemeClr val="bg2">
              <a:lumMod val="7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-7234" y="6813376"/>
            <a:ext cx="9144001" cy="56899"/>
          </a:xfrm>
          <a:prstGeom prst="rect">
            <a:avLst/>
          </a:prstGeom>
          <a:solidFill>
            <a:schemeClr val="bg2">
              <a:lumMod val="7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145166" y="6965776"/>
            <a:ext cx="9144001" cy="56899"/>
          </a:xfrm>
          <a:prstGeom prst="rect">
            <a:avLst/>
          </a:prstGeom>
          <a:solidFill>
            <a:schemeClr val="bg2">
              <a:lumMod val="7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8909573" y="0"/>
            <a:ext cx="234428" cy="6858000"/>
          </a:xfrm>
          <a:prstGeom prst="rect">
            <a:avLst/>
          </a:prstGeom>
          <a:solidFill>
            <a:schemeClr val="bg2">
              <a:lumMod val="7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/>
          <p:cNvSpPr/>
          <p:nvPr/>
        </p:nvSpPr>
        <p:spPr>
          <a:xfrm>
            <a:off x="8755749" y="1443513"/>
            <a:ext cx="511615" cy="3034869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pl-PL" sz="20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anose="03010101010201010101" pitchFamily="66" charset="0"/>
              </a:rPr>
              <a:t>Biografia</a:t>
            </a:r>
            <a:endParaRPr lang="pl-PL" sz="20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0" y="6427113"/>
            <a:ext cx="44999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dirty="0" smtClean="0">
                <a:hlinkClick r:id="rId3"/>
              </a:rPr>
              <a:t>https://epodreczniki.pl/a/grupa-skamander-i-ewolucyjny-wzorzec-poetyki/DWBZR1JSe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216456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2051720" y="197432"/>
            <a:ext cx="597666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600" b="1" dirty="0" smtClean="0">
                <a:latin typeface="Monotype Corsiva" panose="03010101010201010101" pitchFamily="66" charset="0"/>
              </a:rPr>
              <a:t>„Żyd, który czuł i pisał  po polsku”</a:t>
            </a:r>
            <a:endParaRPr lang="pl-PL" sz="2600" dirty="0">
              <a:latin typeface="Monotype Corsiva" panose="03010101010201010101" pitchFamily="66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34428" y="980728"/>
            <a:ext cx="85689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Wokół tego czasopisma uformowała się grupa młodych poetów, która przejęła nazwę od jego tytułu. Jej najwybitniejszym przedstawicielem był Julian Tuwim, który już w 1918 roku ogłosił dytyramb „Wiosna”. Utwór ten ze względu na poruszane treści wywołał burzliwą dyskusję jako bardzo kontrowersyjne dzieło.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8F4"/>
              </a:clrFrom>
              <a:clrTo>
                <a:srgbClr val="FDF8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253834"/>
            <a:ext cx="4360742" cy="3168352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290916"/>
            <a:ext cx="3767440" cy="3149908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0" y="74841"/>
            <a:ext cx="9144001" cy="56899"/>
          </a:xfrm>
          <a:prstGeom prst="rect">
            <a:avLst/>
          </a:prstGeom>
          <a:solidFill>
            <a:schemeClr val="bg2">
              <a:lumMod val="7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/>
        </p:nvSpPr>
        <p:spPr>
          <a:xfrm flipH="1">
            <a:off x="31856" y="0"/>
            <a:ext cx="45719" cy="6858000"/>
          </a:xfrm>
          <a:prstGeom prst="rect">
            <a:avLst/>
          </a:prstGeom>
          <a:solidFill>
            <a:schemeClr val="bg2">
              <a:lumMod val="7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-7234" y="6813376"/>
            <a:ext cx="9144001" cy="56899"/>
          </a:xfrm>
          <a:prstGeom prst="rect">
            <a:avLst/>
          </a:prstGeom>
          <a:solidFill>
            <a:schemeClr val="bg2">
              <a:lumMod val="7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8909573" y="0"/>
            <a:ext cx="234428" cy="6858000"/>
          </a:xfrm>
          <a:prstGeom prst="rect">
            <a:avLst/>
          </a:prstGeom>
          <a:solidFill>
            <a:schemeClr val="bg2">
              <a:lumMod val="7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/>
          <p:cNvSpPr/>
          <p:nvPr/>
        </p:nvSpPr>
        <p:spPr>
          <a:xfrm>
            <a:off x="8755749" y="1443513"/>
            <a:ext cx="511615" cy="3034869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pl-PL" sz="20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anose="03010101010201010101" pitchFamily="66" charset="0"/>
              </a:rPr>
              <a:t>Biografia</a:t>
            </a:r>
            <a:endParaRPr lang="pl-PL" sz="20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4572000" y="6427113"/>
            <a:ext cx="4572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dirty="0" smtClean="0">
                <a:hlinkClick r:id="rId4"/>
              </a:rPr>
              <a:t>https://dzieje.pl/kultura-i-sztuka/skamandryci-na-festiwalu-jezyka-polskiego-w-szczebrzeszynie</a:t>
            </a:r>
            <a:endParaRPr lang="pl-PL" sz="1100" dirty="0"/>
          </a:p>
        </p:txBody>
      </p:sp>
      <p:sp>
        <p:nvSpPr>
          <p:cNvPr id="16" name="Prostokąt 15"/>
          <p:cNvSpPr/>
          <p:nvPr/>
        </p:nvSpPr>
        <p:spPr>
          <a:xfrm>
            <a:off x="251520" y="659639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100" dirty="0" smtClean="0">
                <a:hlinkClick r:id="rId5"/>
              </a:rPr>
              <a:t>https://interanal.wordpress.com/tag/skamander/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21301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2051720" y="197432"/>
            <a:ext cx="597666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600" b="1" dirty="0" smtClean="0">
                <a:latin typeface="Monotype Corsiva" panose="03010101010201010101" pitchFamily="66" charset="0"/>
              </a:rPr>
              <a:t>„Żyd, który czuł i pisał  po polsku”</a:t>
            </a:r>
            <a:endParaRPr lang="pl-PL" sz="2600" dirty="0">
              <a:latin typeface="Monotype Corsiva" panose="03010101010201010101" pitchFamily="66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48127" y="887135"/>
            <a:ext cx="850762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W tym czasie poeta pisał skecze i teksty piosenek dla kabaretu „</a:t>
            </a:r>
            <a:r>
              <a:rPr lang="pl-PL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Picador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”, a gdy utworzono „Wiadomości Literackie” stał się jednym z ich najbliższych współpracowników. W tych latach aż do wybuchu wojny Tuwim był niezwykle płodnym poetą, a jego twórczość niezmiennie budziła sprzeciw. A przecież jego poezje charakteryzował głęboki humanizm i ogromny szacunek do prostego człowieka, o czym mogą świadczyć wiersze: </a:t>
            </a:r>
            <a:b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„Do generałów”, „Do prostego człowieka”.</a:t>
            </a:r>
          </a:p>
          <a:p>
            <a:pPr algn="just"/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az 4" descr="afisz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3521" t="5527" r="6780" b="4167"/>
          <a:stretch/>
        </p:blipFill>
        <p:spPr>
          <a:xfrm>
            <a:off x="5945832" y="4076344"/>
            <a:ext cx="2777383" cy="2340988"/>
          </a:xfrm>
          <a:prstGeom prst="rect">
            <a:avLst/>
          </a:prstGeom>
        </p:spPr>
      </p:pic>
      <p:pic>
        <p:nvPicPr>
          <p:cNvPr id="6" name="Obraz 5" descr="b7b8b4a042dbb546471376fc94bc.jpg"/>
          <p:cNvPicPr>
            <a:picLocks noChangeAspect="1"/>
          </p:cNvPicPr>
          <p:nvPr/>
        </p:nvPicPr>
        <p:blipFill>
          <a:blip r:embed="rId4" cstate="print"/>
          <a:srcRect l="2858" t="3530" r="2838" b="2309"/>
          <a:stretch>
            <a:fillRect/>
          </a:stretch>
        </p:blipFill>
        <p:spPr>
          <a:xfrm>
            <a:off x="3275856" y="4478382"/>
            <a:ext cx="2497449" cy="1938950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0" y="74841"/>
            <a:ext cx="9144001" cy="56899"/>
          </a:xfrm>
          <a:prstGeom prst="rect">
            <a:avLst/>
          </a:prstGeom>
          <a:solidFill>
            <a:schemeClr val="bg2">
              <a:lumMod val="7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 flipH="1">
            <a:off x="31856" y="0"/>
            <a:ext cx="45719" cy="6858000"/>
          </a:xfrm>
          <a:prstGeom prst="rect">
            <a:avLst/>
          </a:prstGeom>
          <a:solidFill>
            <a:schemeClr val="bg2">
              <a:lumMod val="7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-7234" y="6813376"/>
            <a:ext cx="9144001" cy="56899"/>
          </a:xfrm>
          <a:prstGeom prst="rect">
            <a:avLst/>
          </a:prstGeom>
          <a:solidFill>
            <a:schemeClr val="bg2">
              <a:lumMod val="7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8909573" y="0"/>
            <a:ext cx="234428" cy="6858000"/>
          </a:xfrm>
          <a:prstGeom prst="rect">
            <a:avLst/>
          </a:prstGeom>
          <a:solidFill>
            <a:schemeClr val="bg2">
              <a:lumMod val="7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8755749" y="1443513"/>
            <a:ext cx="511615" cy="3034869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pl-PL" sz="20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anose="03010101010201010101" pitchFamily="66" charset="0"/>
              </a:rPr>
              <a:t>Biografia</a:t>
            </a:r>
            <a:endParaRPr lang="pl-PL" sz="20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5796136" y="6427113"/>
            <a:ext cx="30425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dirty="0" smtClean="0">
                <a:hlinkClick r:id="rId5"/>
              </a:rPr>
              <a:t>http://www.edusens.pl/edusensacje/manifest-tworcow-kawiarni-literackiej-pod-picadorem</a:t>
            </a:r>
            <a:endParaRPr lang="pl-PL" sz="1100" dirty="0"/>
          </a:p>
        </p:txBody>
      </p:sp>
      <p:sp>
        <p:nvSpPr>
          <p:cNvPr id="15" name="Prostokąt 14"/>
          <p:cNvSpPr/>
          <p:nvPr/>
        </p:nvSpPr>
        <p:spPr>
          <a:xfrm>
            <a:off x="2339752" y="6427113"/>
            <a:ext cx="38164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dirty="0" smtClean="0">
                <a:hlinkClick r:id="rId6"/>
              </a:rPr>
              <a:t>https://archiwum.allegro.pl/oferta/wiadomosci-literackie-tygodnik-r-13-1936-nr-36-i7409427172.html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21301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2051720" y="197432"/>
            <a:ext cx="597666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600" b="1" dirty="0" smtClean="0">
                <a:latin typeface="Monotype Corsiva" panose="03010101010201010101" pitchFamily="66" charset="0"/>
              </a:rPr>
              <a:t>„Żyd, który czuł i pisał  po polsku”</a:t>
            </a:r>
            <a:endParaRPr lang="pl-PL" sz="2600" dirty="0">
              <a:latin typeface="Monotype Corsiva" panose="03010101010201010101" pitchFamily="66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51520" y="908720"/>
            <a:ext cx="5616624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Przed wybuchem II wojny światowej Tuwim uciekł do Francji, a następnie do Ameryki. To na wygnaniu powstały „Kwiaty polskie”, poemat 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dygresyjny, 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w którym poeta ustosunkował się do przedwojennej przeszłości. Tuwim wrócił  do kraju już wiosną 1946 roku i rozpoczął bardzo wielostronną 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działalność. Za 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swą twórczość otrzymał w 1951 roku Państwową Nagrodę Literacką I stopnia. Zmarł nagle 27 grudnia 1953 roku </a:t>
            </a:r>
            <a:b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w 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Zakopanem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</a:p>
          <a:p>
            <a:endParaRPr lang="pl-PL" dirty="0"/>
          </a:p>
        </p:txBody>
      </p:sp>
      <p:pic>
        <p:nvPicPr>
          <p:cNvPr id="1026" name="Picture 2" descr="C:\Users\Bibl Biuro\Desktop\Julian Tuwim\15jcf1yer2p9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698" y="908720"/>
            <a:ext cx="2688487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7" descr="0-299a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44208" y="4631747"/>
            <a:ext cx="1767117" cy="1837802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0" y="74841"/>
            <a:ext cx="9144001" cy="56899"/>
          </a:xfrm>
          <a:prstGeom prst="rect">
            <a:avLst/>
          </a:prstGeom>
          <a:solidFill>
            <a:schemeClr val="bg2">
              <a:lumMod val="7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/>
        </p:nvSpPr>
        <p:spPr>
          <a:xfrm flipH="1">
            <a:off x="31856" y="0"/>
            <a:ext cx="45719" cy="6858000"/>
          </a:xfrm>
          <a:prstGeom prst="rect">
            <a:avLst/>
          </a:prstGeom>
          <a:solidFill>
            <a:schemeClr val="bg2">
              <a:lumMod val="7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-7234" y="6813376"/>
            <a:ext cx="9144001" cy="56899"/>
          </a:xfrm>
          <a:prstGeom prst="rect">
            <a:avLst/>
          </a:prstGeom>
          <a:solidFill>
            <a:schemeClr val="bg2">
              <a:lumMod val="7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8909573" y="0"/>
            <a:ext cx="234428" cy="6858000"/>
          </a:xfrm>
          <a:prstGeom prst="rect">
            <a:avLst/>
          </a:prstGeom>
          <a:solidFill>
            <a:schemeClr val="bg2">
              <a:lumMod val="7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/>
          <p:cNvSpPr/>
          <p:nvPr/>
        </p:nvSpPr>
        <p:spPr>
          <a:xfrm>
            <a:off x="8755749" y="1443513"/>
            <a:ext cx="511615" cy="3034869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pl-PL" sz="20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anose="03010101010201010101" pitchFamily="66" charset="0"/>
              </a:rPr>
              <a:t>Biografia</a:t>
            </a:r>
            <a:endParaRPr lang="pl-PL" sz="20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5508104" y="908720"/>
            <a:ext cx="46805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 smtClean="0">
                <a:hlinkClick r:id="rId5"/>
              </a:rPr>
              <a:t>https://www.znak.com.pl/ksiazka/kwiaty-polskie-julian-tuwim-44530</a:t>
            </a:r>
            <a:endParaRPr lang="pl-PL" sz="1000" dirty="0"/>
          </a:p>
        </p:txBody>
      </p:sp>
      <p:sp>
        <p:nvSpPr>
          <p:cNvPr id="15" name="Prostokąt 14"/>
          <p:cNvSpPr/>
          <p:nvPr/>
        </p:nvSpPr>
        <p:spPr>
          <a:xfrm>
            <a:off x="6012160" y="6381328"/>
            <a:ext cx="24609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hlinkClick r:id="rId6"/>
              </a:rPr>
              <a:t>https://odznaczenia.pl.tl/Odznaki-cz-.-I.htm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21301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2051720" y="197432"/>
            <a:ext cx="597666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600" b="1" dirty="0" smtClean="0">
                <a:latin typeface="Monotype Corsiva" panose="03010101010201010101" pitchFamily="66" charset="0"/>
              </a:rPr>
              <a:t>„Żyd, który czuł i pisał  po polsku”</a:t>
            </a:r>
            <a:endParaRPr lang="pl-PL" sz="2600" dirty="0">
              <a:latin typeface="Monotype Corsiva" panose="03010101010201010101" pitchFamily="66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84869" y="131740"/>
            <a:ext cx="2397680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 </a:t>
            </a:r>
            <a:r>
              <a:rPr lang="pl-PL" sz="1400" b="1" dirty="0" smtClean="0">
                <a:latin typeface="Monotype Corsiva" pitchFamily="66" charset="0"/>
              </a:rPr>
              <a:t>Jest na łódzkim cmentarzu,</a:t>
            </a:r>
            <a:br>
              <a:rPr lang="pl-PL" sz="1400" b="1" dirty="0" smtClean="0">
                <a:latin typeface="Monotype Corsiva" pitchFamily="66" charset="0"/>
              </a:rPr>
            </a:br>
            <a:r>
              <a:rPr lang="pl-PL" sz="1400" b="1" dirty="0" smtClean="0">
                <a:latin typeface="Monotype Corsiva" pitchFamily="66" charset="0"/>
              </a:rPr>
              <a:t>  Na cmentarzu żydowskim,</a:t>
            </a:r>
            <a:br>
              <a:rPr lang="pl-PL" sz="1400" b="1" dirty="0" smtClean="0">
                <a:latin typeface="Monotype Corsiva" pitchFamily="66" charset="0"/>
              </a:rPr>
            </a:br>
            <a:r>
              <a:rPr lang="pl-PL" sz="1400" b="1" dirty="0" smtClean="0">
                <a:latin typeface="Monotype Corsiva" pitchFamily="66" charset="0"/>
              </a:rPr>
              <a:t>  Grób polski mojej matki,</a:t>
            </a:r>
            <a:br>
              <a:rPr lang="pl-PL" sz="1400" b="1" dirty="0" smtClean="0">
                <a:latin typeface="Monotype Corsiva" pitchFamily="66" charset="0"/>
              </a:rPr>
            </a:br>
            <a:r>
              <a:rPr lang="pl-PL" sz="1400" b="1" dirty="0" smtClean="0">
                <a:latin typeface="Monotype Corsiva" pitchFamily="66" charset="0"/>
              </a:rPr>
              <a:t>  Mojej matki żydowskiej. </a:t>
            </a:r>
            <a:br>
              <a:rPr lang="pl-PL" sz="1400" b="1" dirty="0" smtClean="0">
                <a:latin typeface="Monotype Corsiva" pitchFamily="66" charset="0"/>
              </a:rPr>
            </a:br>
            <a:r>
              <a:rPr lang="pl-PL" sz="1400" b="1" dirty="0" smtClean="0">
                <a:latin typeface="Monotype Corsiva" pitchFamily="66" charset="0"/>
              </a:rPr>
              <a:t>  Grób mojej Matki Polki,</a:t>
            </a:r>
            <a:br>
              <a:rPr lang="pl-PL" sz="1400" b="1" dirty="0" smtClean="0">
                <a:latin typeface="Monotype Corsiva" pitchFamily="66" charset="0"/>
              </a:rPr>
            </a:br>
            <a:r>
              <a:rPr lang="pl-PL" sz="1400" b="1" dirty="0" smtClean="0">
                <a:latin typeface="Monotype Corsiva" pitchFamily="66" charset="0"/>
              </a:rPr>
              <a:t>  Mojej Matki Żydówki,</a:t>
            </a:r>
            <a:br>
              <a:rPr lang="pl-PL" sz="1400" b="1" dirty="0" smtClean="0">
                <a:latin typeface="Monotype Corsiva" pitchFamily="66" charset="0"/>
              </a:rPr>
            </a:br>
            <a:r>
              <a:rPr lang="pl-PL" sz="1400" b="1" dirty="0" smtClean="0">
                <a:latin typeface="Monotype Corsiva" pitchFamily="66" charset="0"/>
              </a:rPr>
              <a:t>  Znad Wisły ją przywiozłem</a:t>
            </a:r>
            <a:br>
              <a:rPr lang="pl-PL" sz="1400" b="1" dirty="0" smtClean="0">
                <a:latin typeface="Monotype Corsiva" pitchFamily="66" charset="0"/>
              </a:rPr>
            </a:br>
            <a:r>
              <a:rPr lang="pl-PL" sz="1400" b="1" dirty="0" smtClean="0">
                <a:latin typeface="Monotype Corsiva" pitchFamily="66" charset="0"/>
              </a:rPr>
              <a:t>  Nad brzeg fabrycznej Łódki. </a:t>
            </a:r>
            <a:br>
              <a:rPr lang="pl-PL" sz="1400" b="1" dirty="0" smtClean="0">
                <a:latin typeface="Monotype Corsiva" pitchFamily="66" charset="0"/>
              </a:rPr>
            </a:br>
            <a:r>
              <a:rPr lang="pl-PL" sz="1400" b="1" dirty="0" smtClean="0">
                <a:latin typeface="Monotype Corsiva" pitchFamily="66" charset="0"/>
              </a:rPr>
              <a:t/>
            </a:r>
            <a:br>
              <a:rPr lang="pl-PL" sz="1400" b="1" dirty="0" smtClean="0">
                <a:latin typeface="Monotype Corsiva" pitchFamily="66" charset="0"/>
              </a:rPr>
            </a:br>
            <a:r>
              <a:rPr lang="pl-PL" sz="2000" b="1" dirty="0" smtClean="0">
                <a:latin typeface="Monotype Corsiva" pitchFamily="66" charset="0"/>
              </a:rPr>
              <a:t/>
            </a:r>
            <a:br>
              <a:rPr lang="pl-PL" sz="2000" b="1" dirty="0" smtClean="0">
                <a:latin typeface="Monotype Corsiva" pitchFamily="66" charset="0"/>
              </a:rPr>
            </a:br>
            <a:r>
              <a:rPr lang="pl-PL" sz="1050" b="1" dirty="0" smtClean="0"/>
              <a:t/>
            </a:r>
            <a:br>
              <a:rPr lang="pl-PL" sz="1050" b="1" dirty="0" smtClean="0"/>
            </a:br>
            <a:endParaRPr lang="pl-PL" sz="1050" b="1" dirty="0"/>
          </a:p>
        </p:txBody>
      </p:sp>
      <p:sp>
        <p:nvSpPr>
          <p:cNvPr id="10" name="Prostokąt 9"/>
          <p:cNvSpPr/>
          <p:nvPr/>
        </p:nvSpPr>
        <p:spPr>
          <a:xfrm>
            <a:off x="0" y="74841"/>
            <a:ext cx="9144001" cy="56899"/>
          </a:xfrm>
          <a:prstGeom prst="rect">
            <a:avLst/>
          </a:prstGeom>
          <a:solidFill>
            <a:schemeClr val="bg2">
              <a:lumMod val="7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/>
        </p:nvSpPr>
        <p:spPr>
          <a:xfrm flipH="1">
            <a:off x="31856" y="0"/>
            <a:ext cx="45719" cy="6858000"/>
          </a:xfrm>
          <a:prstGeom prst="rect">
            <a:avLst/>
          </a:prstGeom>
          <a:solidFill>
            <a:schemeClr val="bg2">
              <a:lumMod val="7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-7234" y="6813376"/>
            <a:ext cx="9144001" cy="56899"/>
          </a:xfrm>
          <a:prstGeom prst="rect">
            <a:avLst/>
          </a:prstGeom>
          <a:solidFill>
            <a:schemeClr val="bg2">
              <a:lumMod val="7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8909573" y="0"/>
            <a:ext cx="234428" cy="6858000"/>
          </a:xfrm>
          <a:prstGeom prst="rect">
            <a:avLst/>
          </a:prstGeom>
          <a:solidFill>
            <a:schemeClr val="bg2">
              <a:lumMod val="7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/>
          <p:cNvSpPr/>
          <p:nvPr/>
        </p:nvSpPr>
        <p:spPr>
          <a:xfrm>
            <a:off x="8755749" y="2097412"/>
            <a:ext cx="511615" cy="1727076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pl-PL" sz="20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anose="03010101010201010101" pitchFamily="66" charset="0"/>
              </a:rPr>
              <a:t>Matka</a:t>
            </a:r>
            <a:endParaRPr lang="pl-PL" sz="20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2" name="Elipsa 1"/>
          <p:cNvSpPr/>
          <p:nvPr/>
        </p:nvSpPr>
        <p:spPr>
          <a:xfrm>
            <a:off x="5040052" y="1471573"/>
            <a:ext cx="3715697" cy="5053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 descr="Adela_Tuwim.jpg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4363" t="11221" r="3167" b="11467"/>
          <a:stretch/>
        </p:blipFill>
        <p:spPr>
          <a:xfrm>
            <a:off x="5220072" y="1513817"/>
            <a:ext cx="3312812" cy="4507471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3223498" y="853298"/>
            <a:ext cx="221259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>
                <a:latin typeface="Monotype Corsiva" pitchFamily="66" charset="0"/>
              </a:rPr>
              <a:t>A </a:t>
            </a:r>
            <a:r>
              <a:rPr lang="pl-PL" sz="1400" b="1" dirty="0">
                <a:latin typeface="Monotype Corsiva" pitchFamily="66" charset="0"/>
              </a:rPr>
              <a:t>gdy wietrzyk słoneczny</a:t>
            </a:r>
            <a:br>
              <a:rPr lang="pl-PL" sz="1400" b="1" dirty="0">
                <a:latin typeface="Monotype Corsiva" pitchFamily="66" charset="0"/>
              </a:rPr>
            </a:br>
            <a:r>
              <a:rPr lang="pl-PL" sz="1400" b="1" dirty="0">
                <a:latin typeface="Monotype Corsiva" pitchFamily="66" charset="0"/>
              </a:rPr>
              <a:t>  Igra z nimi złociście,</a:t>
            </a:r>
            <a:br>
              <a:rPr lang="pl-PL" sz="1400" b="1" dirty="0">
                <a:latin typeface="Monotype Corsiva" pitchFamily="66" charset="0"/>
              </a:rPr>
            </a:br>
            <a:r>
              <a:rPr lang="pl-PL" sz="1400" b="1" dirty="0">
                <a:latin typeface="Monotype Corsiva" pitchFamily="66" charset="0"/>
              </a:rPr>
              <a:t>  W Polonię, w Komandorię</a:t>
            </a:r>
            <a:br>
              <a:rPr lang="pl-PL" sz="1400" b="1" dirty="0">
                <a:latin typeface="Monotype Corsiva" pitchFamily="66" charset="0"/>
              </a:rPr>
            </a:br>
            <a:r>
              <a:rPr lang="pl-PL" sz="1400" b="1" dirty="0">
                <a:latin typeface="Monotype Corsiva" pitchFamily="66" charset="0"/>
              </a:rPr>
              <a:t>  Układają się liście. </a:t>
            </a:r>
            <a:r>
              <a:rPr lang="pl-PL" sz="2000" b="1" dirty="0">
                <a:latin typeface="Monotype Corsiva" pitchFamily="66" charset="0"/>
              </a:rPr>
              <a:t/>
            </a:r>
            <a:br>
              <a:rPr lang="pl-PL" sz="2000" b="1" dirty="0">
                <a:latin typeface="Monotype Corsiva" pitchFamily="66" charset="0"/>
              </a:rPr>
            </a:br>
            <a:r>
              <a:rPr lang="pl-PL" sz="1400" b="1" dirty="0" smtClean="0">
                <a:latin typeface="Monotype Corsiva" pitchFamily="66" charset="0"/>
              </a:rPr>
              <a:t>Zastrzelił </a:t>
            </a:r>
            <a:r>
              <a:rPr lang="pl-PL" sz="1400" b="1" dirty="0">
                <a:latin typeface="Monotype Corsiva" pitchFamily="66" charset="0"/>
              </a:rPr>
              <a:t>ją faszysta,</a:t>
            </a:r>
            <a:br>
              <a:rPr lang="pl-PL" sz="1400" b="1" dirty="0">
                <a:latin typeface="Monotype Corsiva" pitchFamily="66" charset="0"/>
              </a:rPr>
            </a:br>
            <a:r>
              <a:rPr lang="pl-PL" sz="1400" b="1" dirty="0">
                <a:latin typeface="Monotype Corsiva" pitchFamily="66" charset="0"/>
              </a:rPr>
              <a:t>  Kiedy myślała o mnie, </a:t>
            </a:r>
            <a:br>
              <a:rPr lang="pl-PL" sz="1400" b="1" dirty="0">
                <a:latin typeface="Monotype Corsiva" pitchFamily="66" charset="0"/>
              </a:rPr>
            </a:br>
            <a:r>
              <a:rPr lang="pl-PL" sz="1400" b="1" dirty="0">
                <a:latin typeface="Monotype Corsiva" pitchFamily="66" charset="0"/>
              </a:rPr>
              <a:t>  Zastrzelił ją faszysta,</a:t>
            </a:r>
            <a:br>
              <a:rPr lang="pl-PL" sz="1400" b="1" dirty="0">
                <a:latin typeface="Monotype Corsiva" pitchFamily="66" charset="0"/>
              </a:rPr>
            </a:br>
            <a:r>
              <a:rPr lang="pl-PL" sz="1400" b="1" dirty="0">
                <a:latin typeface="Monotype Corsiva" pitchFamily="66" charset="0"/>
              </a:rPr>
              <a:t>  Kiedy tęskniła do mnie.</a:t>
            </a:r>
            <a:br>
              <a:rPr lang="pl-PL" sz="1400" b="1" dirty="0">
                <a:latin typeface="Monotype Corsiva" pitchFamily="66" charset="0"/>
              </a:rPr>
            </a:br>
            <a:r>
              <a:rPr lang="pl-PL" sz="1400" b="1" dirty="0">
                <a:latin typeface="Monotype Corsiva" pitchFamily="66" charset="0"/>
              </a:rPr>
              <a:t>  Nabił - zabił tęsknotę,</a:t>
            </a:r>
            <a:br>
              <a:rPr lang="pl-PL" sz="1400" b="1" dirty="0">
                <a:latin typeface="Monotype Corsiva" pitchFamily="66" charset="0"/>
              </a:rPr>
            </a:br>
            <a:r>
              <a:rPr lang="pl-PL" sz="1400" b="1" dirty="0">
                <a:latin typeface="Monotype Corsiva" pitchFamily="66" charset="0"/>
              </a:rPr>
              <a:t>  Znowu zaczął nabijać,</a:t>
            </a:r>
            <a:br>
              <a:rPr lang="pl-PL" sz="1400" b="1" dirty="0">
                <a:latin typeface="Monotype Corsiva" pitchFamily="66" charset="0"/>
              </a:rPr>
            </a:br>
            <a:r>
              <a:rPr lang="pl-PL" sz="1400" b="1" dirty="0">
                <a:latin typeface="Monotype Corsiva" pitchFamily="66" charset="0"/>
              </a:rPr>
              <a:t>  Żeby potem... - lecz potem</a:t>
            </a:r>
            <a:br>
              <a:rPr lang="pl-PL" sz="1400" b="1" dirty="0">
                <a:latin typeface="Monotype Corsiva" pitchFamily="66" charset="0"/>
              </a:rPr>
            </a:br>
            <a:r>
              <a:rPr lang="pl-PL" sz="1400" b="1" dirty="0">
                <a:latin typeface="Monotype Corsiva" pitchFamily="66" charset="0"/>
              </a:rPr>
              <a:t>  Nie było już co zabijać.</a:t>
            </a:r>
          </a:p>
          <a:p>
            <a:r>
              <a:rPr lang="pl-PL" sz="1400" b="1" dirty="0" smtClean="0">
                <a:latin typeface="Monotype Corsiva" pitchFamily="66" charset="0"/>
              </a:rPr>
              <a:t>Przestrzelił świat matczyny:</a:t>
            </a:r>
            <a:br>
              <a:rPr lang="pl-PL" sz="1400" b="1" dirty="0" smtClean="0">
                <a:latin typeface="Monotype Corsiva" pitchFamily="66" charset="0"/>
              </a:rPr>
            </a:br>
            <a:r>
              <a:rPr lang="pl-PL" sz="1400" b="1" dirty="0" smtClean="0">
                <a:latin typeface="Monotype Corsiva" pitchFamily="66" charset="0"/>
              </a:rPr>
              <a:t>  Dwie pieszczotliwe zgłoski,</a:t>
            </a:r>
            <a:br>
              <a:rPr lang="pl-PL" sz="1400" b="1" dirty="0" smtClean="0">
                <a:latin typeface="Monotype Corsiva" pitchFamily="66" charset="0"/>
              </a:rPr>
            </a:br>
            <a:r>
              <a:rPr lang="pl-PL" sz="1400" b="1" dirty="0" smtClean="0">
                <a:latin typeface="Monotype Corsiva" pitchFamily="66" charset="0"/>
              </a:rPr>
              <a:t>  Trupa z okna wyrzucił</a:t>
            </a:r>
            <a:br>
              <a:rPr lang="pl-PL" sz="1400" b="1" dirty="0" smtClean="0">
                <a:latin typeface="Monotype Corsiva" pitchFamily="66" charset="0"/>
              </a:rPr>
            </a:br>
            <a:r>
              <a:rPr lang="pl-PL" sz="1400" b="1" dirty="0" smtClean="0">
                <a:latin typeface="Monotype Corsiva" pitchFamily="66" charset="0"/>
              </a:rPr>
              <a:t>  Na święty bruk otwocki.</a:t>
            </a:r>
            <a:endParaRPr lang="pl-PL" sz="1400" b="1" dirty="0">
              <a:latin typeface="Monotype Corsiva" pitchFamily="66" charset="0"/>
            </a:endParaRPr>
          </a:p>
          <a:p>
            <a:endParaRPr lang="pl-PL" sz="800" b="1" dirty="0" smtClean="0">
              <a:latin typeface="Monotype Corsiva" pitchFamily="66" charset="0"/>
            </a:endParaRPr>
          </a:p>
          <a:p>
            <a:r>
              <a:rPr lang="pl-PL" sz="1400" b="1" dirty="0" smtClean="0">
                <a:latin typeface="Monotype Corsiva" pitchFamily="66" charset="0"/>
              </a:rPr>
              <a:t>Zapamiętaj, córeczko!</a:t>
            </a:r>
            <a:br>
              <a:rPr lang="pl-PL" sz="1400" b="1" dirty="0" smtClean="0">
                <a:latin typeface="Monotype Corsiva" pitchFamily="66" charset="0"/>
              </a:rPr>
            </a:br>
            <a:r>
              <a:rPr lang="pl-PL" sz="1400" b="1" dirty="0" smtClean="0">
                <a:latin typeface="Monotype Corsiva" pitchFamily="66" charset="0"/>
              </a:rPr>
              <a:t>  Przypomnij, późny wnuku!</a:t>
            </a:r>
            <a:br>
              <a:rPr lang="pl-PL" sz="1400" b="1" dirty="0" smtClean="0">
                <a:latin typeface="Monotype Corsiva" pitchFamily="66" charset="0"/>
              </a:rPr>
            </a:br>
            <a:r>
              <a:rPr lang="pl-PL" sz="1400" b="1" dirty="0" smtClean="0">
                <a:latin typeface="Monotype Corsiva" pitchFamily="66" charset="0"/>
              </a:rPr>
              <a:t>  Wypełniło się słowo:</a:t>
            </a:r>
            <a:br>
              <a:rPr lang="pl-PL" sz="1400" b="1" dirty="0" smtClean="0">
                <a:latin typeface="Monotype Corsiva" pitchFamily="66" charset="0"/>
              </a:rPr>
            </a:br>
            <a:r>
              <a:rPr lang="pl-PL" sz="1400" b="1" dirty="0" smtClean="0">
                <a:latin typeface="Monotype Corsiva" pitchFamily="66" charset="0"/>
              </a:rPr>
              <a:t>  "Ideał sięgnął bruku".</a:t>
            </a:r>
            <a:br>
              <a:rPr lang="pl-PL" sz="1400" b="1" dirty="0" smtClean="0">
                <a:latin typeface="Monotype Corsiva" pitchFamily="66" charset="0"/>
              </a:rPr>
            </a:br>
            <a:r>
              <a:rPr lang="pl-PL" sz="1400" b="1" dirty="0" smtClean="0">
                <a:latin typeface="Monotype Corsiva" pitchFamily="66" charset="0"/>
              </a:rPr>
              <a:t>  Zebrałem ją z pola chwały,</a:t>
            </a:r>
            <a:br>
              <a:rPr lang="pl-PL" sz="1400" b="1" dirty="0" smtClean="0">
                <a:latin typeface="Monotype Corsiva" pitchFamily="66" charset="0"/>
              </a:rPr>
            </a:br>
            <a:r>
              <a:rPr lang="pl-PL" sz="1400" b="1" dirty="0" smtClean="0">
                <a:latin typeface="Monotype Corsiva" pitchFamily="66" charset="0"/>
              </a:rPr>
              <a:t>  Oddałem ziemi-macierzy...</a:t>
            </a:r>
            <a:br>
              <a:rPr lang="pl-PL" sz="1400" b="1" dirty="0" smtClean="0">
                <a:latin typeface="Monotype Corsiva" pitchFamily="66" charset="0"/>
              </a:rPr>
            </a:br>
            <a:r>
              <a:rPr lang="pl-PL" sz="1400" b="1" dirty="0" smtClean="0">
                <a:latin typeface="Monotype Corsiva" pitchFamily="66" charset="0"/>
              </a:rPr>
              <a:t>  Lecz trup mojego imienia</a:t>
            </a:r>
            <a:br>
              <a:rPr lang="pl-PL" sz="1400" b="1" dirty="0" smtClean="0">
                <a:latin typeface="Monotype Corsiva" pitchFamily="66" charset="0"/>
              </a:rPr>
            </a:br>
            <a:r>
              <a:rPr lang="pl-PL" sz="1400" b="1" dirty="0" smtClean="0">
                <a:latin typeface="Monotype Corsiva" pitchFamily="66" charset="0"/>
              </a:rPr>
              <a:t>  Do dziś tam jeszcze leży.</a:t>
            </a:r>
            <a:endParaRPr lang="pl-PL" sz="1400" b="1" dirty="0">
              <a:latin typeface="Monotype Corsiva" pitchFamily="66" charset="0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1475656" y="1953850"/>
            <a:ext cx="2179037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>
                <a:latin typeface="Monotype Corsiva" pitchFamily="66" charset="0"/>
              </a:rPr>
              <a:t>Głaz mogiłę przywalił,</a:t>
            </a:r>
            <a:br>
              <a:rPr lang="pl-PL" sz="1400" b="1" dirty="0" smtClean="0">
                <a:latin typeface="Monotype Corsiva" pitchFamily="66" charset="0"/>
              </a:rPr>
            </a:br>
            <a:r>
              <a:rPr lang="pl-PL" sz="1400" b="1" dirty="0" smtClean="0">
                <a:latin typeface="Monotype Corsiva" pitchFamily="66" charset="0"/>
              </a:rPr>
              <a:t>  A na głazie pobladłym</a:t>
            </a:r>
            <a:br>
              <a:rPr lang="pl-PL" sz="1400" b="1" dirty="0" smtClean="0">
                <a:latin typeface="Monotype Corsiva" pitchFamily="66" charset="0"/>
              </a:rPr>
            </a:br>
            <a:r>
              <a:rPr lang="pl-PL" sz="1400" b="1" dirty="0" smtClean="0">
                <a:latin typeface="Monotype Corsiva" pitchFamily="66" charset="0"/>
              </a:rPr>
              <a:t>  Trochę liści wawrzynu,</a:t>
            </a:r>
            <a:br>
              <a:rPr lang="pl-PL" sz="1400" b="1" dirty="0" smtClean="0">
                <a:latin typeface="Monotype Corsiva" pitchFamily="66" charset="0"/>
              </a:rPr>
            </a:br>
            <a:r>
              <a:rPr lang="pl-PL" sz="1400" b="1" dirty="0" smtClean="0">
                <a:latin typeface="Monotype Corsiva" pitchFamily="66" charset="0"/>
              </a:rPr>
              <a:t>  Które z brzozy opadły.</a:t>
            </a:r>
            <a:br>
              <a:rPr lang="pl-PL" sz="1400" b="1" dirty="0" smtClean="0">
                <a:latin typeface="Monotype Corsiva" pitchFamily="66" charset="0"/>
              </a:rPr>
            </a:br>
            <a:r>
              <a:rPr lang="pl-PL" sz="1400" b="1" dirty="0" smtClean="0">
                <a:latin typeface="Monotype Corsiva" pitchFamily="66" charset="0"/>
              </a:rPr>
              <a:t> </a:t>
            </a:r>
            <a:r>
              <a:rPr lang="pl-PL" sz="1050" b="1" dirty="0" smtClean="0"/>
              <a:t/>
            </a:r>
            <a:br>
              <a:rPr lang="pl-PL" sz="1050" b="1" dirty="0" smtClean="0"/>
            </a:br>
            <a:endParaRPr lang="pl-PL" sz="1050" b="1" dirty="0"/>
          </a:p>
        </p:txBody>
      </p:sp>
      <p:sp>
        <p:nvSpPr>
          <p:cNvPr id="6" name="Prostokąt 5"/>
          <p:cNvSpPr/>
          <p:nvPr/>
        </p:nvSpPr>
        <p:spPr>
          <a:xfrm>
            <a:off x="5940152" y="858737"/>
            <a:ext cx="15151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MATKA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5148064" y="659639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100" dirty="0" smtClean="0">
                <a:hlinkClick r:id="rId4"/>
              </a:rPr>
              <a:t>http://www.turystycznyotwock.pl/pl/miejsce-smierci-adeli-tuwim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21301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14" grpId="0"/>
      <p:bldP spid="2" grpId="0" animBg="1"/>
      <p:bldP spid="15" grpId="0"/>
      <p:bldP spid="16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2051720" y="197432"/>
            <a:ext cx="597666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600" b="1" dirty="0" smtClean="0">
                <a:latin typeface="Monotype Corsiva" panose="03010101010201010101" pitchFamily="66" charset="0"/>
              </a:rPr>
              <a:t>„Żyd, który czuł i pisał  po polsku”</a:t>
            </a:r>
            <a:endParaRPr lang="pl-PL" sz="2600" dirty="0">
              <a:latin typeface="Monotype Corsiva" panose="03010101010201010101" pitchFamily="66" charset="0"/>
            </a:endParaRPr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79512" y="836712"/>
            <a:ext cx="8576237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Jak już wspomniałam w biografii, Tuwim był z pochodzenia Żydem, natomiast z wyboru na pewno Polakiem i polskim poetą. Bohaterką liryczną wiersza, który mam zamiar </a:t>
            </a: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zaprezentować, </a:t>
            </a: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jest matka poety Adela z Krukowskich </a:t>
            </a: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Tuwimowa, </a:t>
            </a: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zamordowana przez hitlerowców w Otwocku 19 sierpnia 1943 roku. Po powrocie do kraju Julian przeniósł zwłoki matki do grobu rodzinnego </a:t>
            </a:r>
            <a:b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w Łodzi.  Jednak </a:t>
            </a: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bohaterka </a:t>
            </a: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liryczna nie trafiła tam od razu.</a:t>
            </a:r>
            <a:endParaRPr kumimoji="0" lang="pl-P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5" name="Obraz 4" descr="54c0a1bcb2be8_o_full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1920" y="3958995"/>
            <a:ext cx="3312368" cy="2499901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0" y="74841"/>
            <a:ext cx="9144001" cy="56899"/>
          </a:xfrm>
          <a:prstGeom prst="rect">
            <a:avLst/>
          </a:prstGeom>
          <a:solidFill>
            <a:schemeClr val="bg2">
              <a:lumMod val="7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 flipH="1">
            <a:off x="31856" y="0"/>
            <a:ext cx="45719" cy="6858000"/>
          </a:xfrm>
          <a:prstGeom prst="rect">
            <a:avLst/>
          </a:prstGeom>
          <a:solidFill>
            <a:schemeClr val="bg2">
              <a:lumMod val="7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-7234" y="6813376"/>
            <a:ext cx="9144001" cy="56899"/>
          </a:xfrm>
          <a:prstGeom prst="rect">
            <a:avLst/>
          </a:prstGeom>
          <a:solidFill>
            <a:schemeClr val="bg2">
              <a:lumMod val="7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8909573" y="0"/>
            <a:ext cx="234428" cy="6858000"/>
          </a:xfrm>
          <a:prstGeom prst="rect">
            <a:avLst/>
          </a:prstGeom>
          <a:solidFill>
            <a:schemeClr val="bg2">
              <a:lumMod val="7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8755749" y="2097412"/>
            <a:ext cx="511615" cy="1727076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pl-PL" sz="20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anose="03010101010201010101" pitchFamily="66" charset="0"/>
              </a:rPr>
              <a:t>Matka</a:t>
            </a:r>
            <a:endParaRPr lang="pl-PL" sz="20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3131840" y="6381328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100" dirty="0" smtClean="0">
                <a:hlinkClick r:id="rId4"/>
              </a:rPr>
              <a:t>http://lodz.naszemiasto.pl/artykul/odnowiono-grob-rodzicow-juliana-tuwima-na-cmentarzu,2753144,art,t,id,tm.html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21301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3" grpId="0"/>
      <p:bldP spid="11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2051720" y="197432"/>
            <a:ext cx="597666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600" b="1" dirty="0" smtClean="0">
                <a:latin typeface="Monotype Corsiva" panose="03010101010201010101" pitchFamily="66" charset="0"/>
              </a:rPr>
              <a:t>„Żyd, który czuł i pisał  po polsku”</a:t>
            </a:r>
            <a:endParaRPr lang="pl-PL" sz="2600" dirty="0">
              <a:latin typeface="Monotype Corsiva" panose="03010101010201010101" pitchFamily="66" charset="0"/>
            </a:endParaRP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287016" y="789047"/>
            <a:ext cx="8533456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Wiersz ten jest dla 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uwima bardzo osobistym </a:t>
            </a: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przeżyciem, </a:t>
            </a: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gdyż opowiada o stracie bliskiej mu osoby. Przedstawiając tragiczne dzieje matki, nazywa ją 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jednocześnie Matką </a:t>
            </a: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Polką i Matką Żydówką, co świadczy o tym, że dla autora obydwie wymienione narodowości są jednakowo ważne. 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Przedstawiając okoliczności śmierci matki zastrzelonej w mieszkaniu i wyrzuconej przez okno nawiązuje do wiersza 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C. K. 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Norwida  „Fortepian Chopina”. Tuwim świadomie nawiązuje do dzieła 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w 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celu usytuowania danego utworu w określonym nurcie. 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Autor podkreśla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że „trup jego imienia” do dziś leży w Otwocku, bo matka w chwili śmierci za nim i do niego tęskniła. Język wiersza jest niezwykle prosty 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/>
            </a:r>
            <a:b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i 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oszczędny, choć zawiera głębokie metafory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: „[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faszysta]…zabił tęsknotę” „[faszysta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]… przestrzelił 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świat matczyny”.</a:t>
            </a:r>
            <a:endParaRPr lang="pl-P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0" y="74841"/>
            <a:ext cx="9144001" cy="56899"/>
          </a:xfrm>
          <a:prstGeom prst="rect">
            <a:avLst/>
          </a:prstGeom>
          <a:solidFill>
            <a:schemeClr val="bg2">
              <a:lumMod val="7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 flipH="1">
            <a:off x="31856" y="0"/>
            <a:ext cx="45719" cy="6858000"/>
          </a:xfrm>
          <a:prstGeom prst="rect">
            <a:avLst/>
          </a:prstGeom>
          <a:solidFill>
            <a:schemeClr val="bg2">
              <a:lumMod val="7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-7234" y="6813376"/>
            <a:ext cx="9144001" cy="56899"/>
          </a:xfrm>
          <a:prstGeom prst="rect">
            <a:avLst/>
          </a:prstGeom>
          <a:solidFill>
            <a:schemeClr val="bg2">
              <a:lumMod val="7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8909573" y="0"/>
            <a:ext cx="234428" cy="6858000"/>
          </a:xfrm>
          <a:prstGeom prst="rect">
            <a:avLst/>
          </a:prstGeom>
          <a:solidFill>
            <a:schemeClr val="bg2">
              <a:lumMod val="7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8755749" y="2097411"/>
            <a:ext cx="511615" cy="1727076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pl-PL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anose="03010101010201010101" pitchFamily="66" charset="0"/>
              </a:rPr>
              <a:t>Matka</a:t>
            </a:r>
            <a:endParaRPr lang="pl-PL" sz="20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1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9" grpId="0"/>
      <p:bldP spid="10" grpId="0" animBg="1"/>
      <p:bldP spid="11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1441</TotalTime>
  <Words>1069</Words>
  <Application>Microsoft Office PowerPoint</Application>
  <PresentationFormat>Pokaz na ekranie (4:3)</PresentationFormat>
  <Paragraphs>125</Paragraphs>
  <Slides>19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5" baseType="lpstr">
      <vt:lpstr>Arial</vt:lpstr>
      <vt:lpstr>Calibri</vt:lpstr>
      <vt:lpstr>Monotype Corsiva</vt:lpstr>
      <vt:lpstr>Times New Roman</vt:lpstr>
      <vt:lpstr>Wingdings</vt:lpstr>
      <vt:lpstr>Motyw pakietu Office</vt:lpstr>
      <vt:lpstr>Julian Tuwim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Bibl Biuro</dc:creator>
  <cp:lastModifiedBy>Beata Łuczak</cp:lastModifiedBy>
  <cp:revision>145</cp:revision>
  <dcterms:created xsi:type="dcterms:W3CDTF">2019-04-17T07:48:20Z</dcterms:created>
  <dcterms:modified xsi:type="dcterms:W3CDTF">2019-06-10T16:40:49Z</dcterms:modified>
</cp:coreProperties>
</file>