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58464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300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7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102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62362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438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028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96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58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5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009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313E859-A3F9-44A6-94B5-E45AEF13971A}" type="datetimeFigureOut">
              <a:rPr lang="pl-PL" smtClean="0"/>
              <a:t>2020-04-22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B748CC9-B450-4DD9-A535-6E8F57154BB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507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457460" y="591570"/>
            <a:ext cx="7276564" cy="2367804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solidFill>
                  <a:srgbClr val="FF0000"/>
                </a:solidFill>
              </a:rPr>
              <a:t>#</a:t>
            </a:r>
            <a:r>
              <a:rPr lang="pl-PL" sz="4400" b="1" dirty="0" err="1">
                <a:solidFill>
                  <a:srgbClr val="FF0000"/>
                </a:solidFill>
              </a:rPr>
              <a:t>ŁączyNasPamięć</a:t>
            </a:r>
            <a:r>
              <a:rPr lang="pl-PL" sz="4400" b="1" dirty="0">
                <a:solidFill>
                  <a:srgbClr val="FF0000"/>
                </a:solidFill>
              </a:rPr>
              <a:t> </a:t>
            </a:r>
            <a:r>
              <a:rPr lang="pl-PL" sz="4400" dirty="0">
                <a:solidFill>
                  <a:srgbClr val="0070C0"/>
                </a:solidFill>
              </a:rPr>
              <a:t>- pamiętamy o </a:t>
            </a:r>
            <a:r>
              <a:rPr lang="pl-PL" sz="4400" smtClean="0">
                <a:solidFill>
                  <a:srgbClr val="0070C0"/>
                </a:solidFill>
              </a:rPr>
              <a:t>powstaniu </a:t>
            </a:r>
            <a:br>
              <a:rPr lang="pl-PL" sz="4400" smtClean="0">
                <a:solidFill>
                  <a:srgbClr val="0070C0"/>
                </a:solidFill>
              </a:rPr>
            </a:br>
            <a:r>
              <a:rPr lang="pl-PL" sz="4400" smtClean="0">
                <a:solidFill>
                  <a:srgbClr val="0070C0"/>
                </a:solidFill>
              </a:rPr>
              <a:t>w getcie </a:t>
            </a:r>
            <a:r>
              <a:rPr lang="pl-PL" sz="4400" dirty="0">
                <a:solidFill>
                  <a:srgbClr val="0070C0"/>
                </a:solidFill>
              </a:rPr>
              <a:t>warszawskim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450" y="2959374"/>
            <a:ext cx="6738498" cy="2529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62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czy wiecie, że…. w Warcie też kiedyś istniało getto? </a:t>
            </a:r>
            <a:endParaRPr lang="pl-PL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2885" y="1944710"/>
            <a:ext cx="10934163" cy="4713667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 </a:t>
            </a:r>
            <a:r>
              <a:rPr lang="pl-PL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lutym 1940 r. w części miasta zamieszkałej przez Żydów utworzono getto. Istniało ono w obrębie ulic: </a:t>
            </a: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pl-PL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Stycznia, 1 Maja, Paszkowskiego, Sadowej, 15 Grudnia, Kaliskiej, Piekarskiej oraz 22 </a:t>
            </a: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Lipca. </a:t>
            </a:r>
            <a:r>
              <a:rPr lang="pl-PL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Domy w </a:t>
            </a: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getcie nie </a:t>
            </a:r>
            <a:r>
              <a:rPr lang="pl-PL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nadawały się do zamieszkania. Były zrujnowane, często adaptowano na mieszkania chlewiki i obory. Dzielnica żydowska nie była ogrodzona, jedynie szlabany u wylotu ulic wyznaczały jej obszar</a:t>
            </a: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 1940 r. Niemcy wysadzili w powietrze ruiny po spalonej we wrześniu 1939 r. synagodze, </a:t>
            </a:r>
            <a:b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do uprzątnięcia gruzów i fundamentów zmusili Żydów. Synagoga stała dawniej w miejscu dzisiejszej poczty.</a:t>
            </a:r>
          </a:p>
          <a:p>
            <a:pPr algn="just">
              <a:lnSpc>
                <a:spcPct val="160000"/>
              </a:lnSpc>
            </a:pP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 </a:t>
            </a:r>
            <a:r>
              <a:rPr lang="pl-PL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styczniu 1941 r. Niemcy wysłali ok. 100 młodych Żydów do obozów pracy w Lesznie, Żabikowie i Janikowie. Początkowo były to wyjazdy dobrowolne, ponieważ Niemcy obiecywali dobre warunki pracy i </a:t>
            </a: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wyżywienie</a:t>
            </a:r>
            <a:b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oraz możliwość wysyłania pieniędzy rodzinom. Niestety, bardzo szybko do Warty dotarły informacje </a:t>
            </a: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tragicznych warunkach bytowych w tych obozach. Kolejne transporty Żydów do obozów pracy były już przymusowe. </a:t>
            </a: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wyniku tych wywózek liczba Żydów zmniejszyła się w 1941 r. do około 1300.</a:t>
            </a:r>
            <a:endParaRPr lang="pl-PL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48560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8793" y="792050"/>
            <a:ext cx="10457645" cy="564738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Większość mieszkańców getta pozbawiona była możliwości zarobkowania i utrzymywała się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skromnych przydziałów kartkowych. Jedynie krawcy, szewcy i kuśnierze mogli wykonywać swoją pracę pod warunkiem prawa pierwokupu ich wyrobów przez Niemców. Okupant utworzył także kilka tzw. szopów produkujących na potrzeby armii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niemieckiej.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Wiadomo także,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że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niewielka grupa młodzieży żydowskiej zatrudniona była przez burmistrza miasta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pożydowskich gospodarstwach rolnych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14.04.1942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r. podczas żydowskiego święta Lag ba-</a:t>
            </a:r>
            <a:r>
              <a:rPr lang="pl-PL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Omer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Niemcy powiesili na ruinach synagogi 10 Żydów. Do wykonania tej egzekucji użyli żydowskich policjantów. Skazano ich rzekomo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organizowanie nielegalnego wysyłania chleba dla osadzonych w obozach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pracy.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22.05.1942 r. na tej samej szubienicy powieszono 17-letniego chłopaka skazanego za kradzież bochenka chleba. 16.07.1942 r. powieszono także 18-letniego </a:t>
            </a:r>
            <a:r>
              <a:rPr lang="pl-PL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Hirsza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Gelbarta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syna </a:t>
            </a:r>
            <a:r>
              <a:rPr lang="pl-PL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Gitli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Moszkowiczów, pochodzącego prawdopodobnie z getta w </a:t>
            </a: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Błaszkach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7435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5762" y="566671"/>
            <a:ext cx="10547799" cy="58598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l-PL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25.08.1942 r. Niemcy ostatecznie zlikwidowali warckie getto. Wszyscy jego mieszkańcy zostali zgromadzeni na ul. Garbarskiej i Piekarskiej, a następnie zamknięci w kościele parafialnym. Tam dokonano selekcji, po której ok. 400 młodych i zdrowych ludzi przeniesiono do kościoła klasztornego. Stamtąd wywieziono ich do getta w Łodzi. Grupę pozostałą w kościele parafialnym wywieziono po trzech dniach do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obozu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zagłady w Chełmnie nad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Nerem.</a:t>
            </a:r>
          </a:p>
          <a:p>
            <a:pPr algn="just">
              <a:lnSpc>
                <a:spcPct val="150000"/>
              </a:lnSpc>
            </a:pP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Podczas likwidacji doszło do kilku incydentów. Między innymi zamordowana została młoda kobieta, która z dzieckiem na ręku próbowała przerwać szpaler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Niemców.</a:t>
            </a:r>
          </a:p>
          <a:p>
            <a:pPr algn="just">
              <a:lnSpc>
                <a:spcPct val="150000"/>
              </a:lnSpc>
            </a:pP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zakończeniu wojny szacowano, że z Zagłady ocalało od 50 do 200 warckich Żydów. Tylko 25 spośród nich pojawiło się w 1945 r. w Warcie. Niestety tragiczne wypadki z 13.12.1945 r. spowodowały, że wszyscy oni następnego dnia opuścili miasto. Tego dnia bowiem jeden z patroli Konspiracyjnego Wojska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Polskiego,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przekonany, że Żydzi współpracują z komunistycznymi władzami, zamordował w biały dzień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Mosze </a:t>
            </a:r>
            <a:r>
              <a:rPr lang="pl-PL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Szajniaka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Meira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Lajba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Rozenwalda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tym wydarzeniu nikt z warckich Żydów nie próbował się już osiedlić w mieście.</a:t>
            </a:r>
          </a:p>
        </p:txBody>
      </p:sp>
    </p:spTree>
    <p:extLst>
      <p:ext uri="{BB962C8B-B14F-4D97-AF65-F5344CB8AC3E}">
        <p14:creationId xmlns:p14="http://schemas.microsoft.com/office/powerpoint/2010/main" val="4273421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802784"/>
            <a:ext cx="8596668" cy="1489656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uwagę!</a:t>
            </a:r>
            <a:endParaRPr lang="pl-PL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47763" y="2292440"/>
            <a:ext cx="5653827" cy="23193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b="1" dirty="0" smtClean="0">
                <a:solidFill>
                  <a:schemeClr val="tx1"/>
                </a:solidFill>
              </a:rPr>
              <a:t>Prezentację przygotowała Oliwia Gorzuch</a:t>
            </a:r>
            <a:endParaRPr lang="pl-PL" sz="3600" b="1" dirty="0">
              <a:solidFill>
                <a:schemeClr val="tx1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606733" y="6070369"/>
            <a:ext cx="3863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 Synagoga w Warcie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az 5" descr="http://www.schondorf.pl/wp-content/uploads/2016/02/kadyszimportAdz9lb-300x21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9" t="9767" r="5000" b="5116"/>
          <a:stretch/>
        </p:blipFill>
        <p:spPr bwMode="auto">
          <a:xfrm>
            <a:off x="1407397" y="3171184"/>
            <a:ext cx="3808547" cy="36868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25409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Informacje historyczne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1700011"/>
            <a:ext cx="11338655" cy="4842457"/>
          </a:xfrm>
        </p:spPr>
        <p:txBody>
          <a:bodyPr>
            <a:normAutofit/>
          </a:bodyPr>
          <a:lstStyle/>
          <a:p>
            <a:pPr algn="just"/>
            <a:r>
              <a:rPr lang="pl-PL" sz="2400" dirty="0">
                <a:solidFill>
                  <a:schemeClr val="tx1"/>
                </a:solidFill>
              </a:rPr>
              <a:t>W otoczonym murem getcie warszawskim Niemcy stłoczyli ponad 400 tys. Żydów </a:t>
            </a:r>
            <a:r>
              <a:rPr lang="pl-PL" sz="2400" dirty="0" smtClean="0">
                <a:solidFill>
                  <a:schemeClr val="tx1"/>
                </a:solidFill>
              </a:rPr>
              <a:t/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chemeClr val="tx1"/>
                </a:solidFill>
              </a:rPr>
              <a:t>a </a:t>
            </a:r>
            <a:r>
              <a:rPr lang="pl-PL" sz="2400" dirty="0">
                <a:solidFill>
                  <a:schemeClr val="tx1"/>
                </a:solidFill>
              </a:rPr>
              <a:t>także przesiedleńców z ziem wcielonych do Rzeszy. Dziesiątki tysięcy zmarły z głodu </a:t>
            </a:r>
            <a:r>
              <a:rPr lang="pl-PL" sz="2400" dirty="0" smtClean="0">
                <a:solidFill>
                  <a:schemeClr val="tx1"/>
                </a:solidFill>
              </a:rPr>
              <a:t/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chemeClr val="tx1"/>
                </a:solidFill>
              </a:rPr>
              <a:t>i </a:t>
            </a:r>
            <a:r>
              <a:rPr lang="pl-PL" sz="2400" dirty="0">
                <a:solidFill>
                  <a:schemeClr val="tx1"/>
                </a:solidFill>
              </a:rPr>
              <a:t>chorób. 22 lipca 1942 r. rozpoczęła się tzw. Wielka Akcja wysiedleńcza</a:t>
            </a:r>
            <a:r>
              <a:rPr lang="pl-PL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l-PL" sz="2400" dirty="0">
                <a:solidFill>
                  <a:schemeClr val="tx1"/>
                </a:solidFill>
              </a:rPr>
              <a:t>W ciągu dwóch miesięcy Niemcy deportowali do obozu zagłady w Treblince ok. 300 tys. więźniów getta. Tysiące zabili na miejscu. W tzw. getcie szczątkowym pozostało już tylko około 60 tys. Żydów. Byli to głównie ludzie w sile wieku, bez rodzin, zatrudnieni w niemieckich warsztatach produkcyjnych, tzw. szopach. W tych warunkach, gdy nie pozostawało już nic do stracenia, w środowiskach żydowskiej młodzieży narodziła się myśl o zbrojnym oporze.</a:t>
            </a:r>
          </a:p>
        </p:txBody>
      </p:sp>
    </p:spTree>
    <p:extLst>
      <p:ext uri="{BB962C8B-B14F-4D97-AF65-F5344CB8AC3E}">
        <p14:creationId xmlns:p14="http://schemas.microsoft.com/office/powerpoint/2010/main" val="350154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377781"/>
            <a:ext cx="8596668" cy="1013137"/>
          </a:xfrm>
        </p:spPr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Żydowska Organizacja Bojowa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390919"/>
            <a:ext cx="11003804" cy="5318974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pl-P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lipca 1942 r.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powstała 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Żydowska Organizacja Bojowa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do której weszli członkowie lewicowych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syjonistycznych ruchów młodzieżowych. Na czele ŻOB stanął Mordechaj Anielewicz (Ha-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Szomer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ha-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Cair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 do najbardziej znanych przywódców należeli Marek Edelman (Bund) i 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Icchak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Cukierman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Dror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Drugą organizacją konspiracyjną był powstały </a:t>
            </a:r>
            <a:r>
              <a:rPr lang="pl-P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początku 1943 r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środowisku prawicowych syjonistów 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Żydowski Związek Wojskowy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kierowany przez Leona 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Rodala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Pawła Frenkla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pl-P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stycznia 1943 r.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Niemcy rozpoczęli kolejną "akcję wysiedleńczą", napotkali na zbrojny opór bojowców 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ŻOB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(Żydowska Organizacja Bojowa). Czterodniowa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akcja samoobrony opóźniła ostateczną likwidację getta i dała czas na przygotowanie do powstania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ciągu kilku miesięcy 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ŻOB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swoimi akcjami przeciwko Niemcom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żydowskim kolaborantom wyrobiła sobie autorytet wśród ludności getta. 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 polecenia zaczęto budować bunkry, ukryte przejścia między budynkami i tunele prowadzące poza getto. Gromadzono zapasy żywności i broni. Nawiązano kontakty z polskimi organizacjami konspiracyjnymi (Armia Krajowa, Gwardia Ludowa, Polska Ludowa Akcja Niepodległościowa).</a:t>
            </a:r>
            <a:endParaRPr lang="pl-PL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08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Wybuch powstania w getcie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2839" y="1790163"/>
            <a:ext cx="10716631" cy="419851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 smtClean="0">
                <a:solidFill>
                  <a:schemeClr val="tx1"/>
                </a:solidFill>
              </a:rPr>
              <a:t>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kwietnia 1943 r., w wigilię święta </a:t>
            </a:r>
            <a:r>
              <a:rPr lang="pl-PL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Pesach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niemieckie oddziały liczące 2 tys. ludzi wspierane przez czołgi i wozy pancerne ponownie weszły do getta, do walki z nimi stanęło kilkuset członków ŻOB, podzielonych na 22 grupy bojowe pod dowództwem Anielewicza oraz ponad 150 bojowców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ŻZW (Żydowski Związek Wojskowy).</a:t>
            </a:r>
          </a:p>
          <a:p>
            <a:pPr algn="just">
              <a:lnSpc>
                <a:spcPct val="150000"/>
              </a:lnSpc>
            </a:pP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Przez pierwsze dni powstańcy prowadzili walki uliczne, atakując granatami i butelkami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benzyną wkraczające oddziały niemieckie. Przy bramie getta przy ul. Wałowej bojowcy ŻOB powstrzymali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kolumnę, SS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detonując specjalną minę. Symbolem powstania stały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się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flaga żydowska i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polska,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zawieszone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wysokiej kamienicy przy pl. Muranowskim,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gdzie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zacięty opór przez kilka dni stawiało zgrupowanie ŻZW pod dowództwem Pawła Frenkla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055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7031" y="433527"/>
            <a:ext cx="10951075" cy="5812727"/>
          </a:xfrm>
        </p:spPr>
        <p:txBody>
          <a:bodyPr>
            <a:normAutofit/>
          </a:bodyPr>
          <a:lstStyle/>
          <a:p>
            <a:pPr algn="just"/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Ciężkie walki na terenie tzw. </a:t>
            </a:r>
            <a:r>
              <a:rPr lang="pl-PL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szopu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szczotkarzy przy ul. </a:t>
            </a:r>
            <a:r>
              <a:rPr lang="pl-PL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Świętojerskiej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toczyli bojowcy ŻOB dowodzeni przez Marka Edelmana. W pierwszym dniu powstania oddział dywersji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 (Armia Krajowa)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podjął nieudaną próbę wysadzenia muru getta przy ul. Bonifraterskiej. Podczas powstania pod murami getta AK i GL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(Gwardia Ludowa) przeprowadziły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jeszcze kilka akcji bojowych przeciwko Niemcom, jednak pomoc polskiego podziemia dla powstania była ograniczona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Dalsze walki powstańcze polegały na obronie poszczególnych bunkrów i budynków. Niemcy systematycznie przeczesywali kolejne kwartały ulic, paląc dom po domu. Do wykrytych bunkrów, gdzie oprócz bojowników ukrywali się także cywile, wrzucali świece dymne i niszczyli je przy pomocy materiałów wybuchowych.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036" y="3744980"/>
            <a:ext cx="2662110" cy="250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7369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2886" y="726486"/>
            <a:ext cx="11024314" cy="5777345"/>
          </a:xfrm>
        </p:spPr>
        <p:txBody>
          <a:bodyPr>
            <a:noAutofit/>
          </a:bodyPr>
          <a:lstStyle/>
          <a:p>
            <a:pPr algn="just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Dowodzący siłami niemieckimi </a:t>
            </a:r>
            <a:r>
              <a:rPr lang="pl-PL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Jürgen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Stroop podał w swoim raporcie o zniszczeniu getta, </a:t>
            </a: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że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jego oddziały ujęły lub zabiły ponad 56 tys. Żydów oraz wykryły 631 bunkrów. Dane te są zapewne zawyżone. Historycy szacują, że podczas likwidacji getta 7 tys. schwytanych </a:t>
            </a: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Żydów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Niemcy rozstrzelali na miejscu, 7 tys. wywieźli na śmierć do Treblinki, a 36 tys. deportowali do obozów pracy na Lubelszczyźnie. Jednocześnie po "aryjskiej stronie" Niemcy zintensyfikowali akcję poszukiwania ukrywających się Żydów, oferując za ich ujęcie nagrody pieniężne</a:t>
            </a: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Zaledwie kilkudziesięciu powstańcom udało się wydostać kanałami i podziemnymi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tunelami</a:t>
            </a:r>
            <a:b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płonącego getta. Wielu z nich zginęło następnie w wyniku denuncjacji, niektórzy wzięli udział w powstaniu warszawskim. 8 maja 1943 r. Niemcy otoczyli bunkier dowództwa ŻOB przy 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Miłej 18</a:t>
            </a:r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Ponad 100 bojowców, wśród nich Mordechaj Anielewicz, udusiło się dymem lub popełniło samobójstwo, nie chcąc wpaść w ręce Niemców. Jednak walki pojedynczych grup powstańczych trwały dalej, aż do 16 maja.</a:t>
            </a:r>
          </a:p>
        </p:txBody>
      </p:sp>
    </p:spTree>
    <p:extLst>
      <p:ext uri="{BB962C8B-B14F-4D97-AF65-F5344CB8AC3E}">
        <p14:creationId xmlns:p14="http://schemas.microsoft.com/office/powerpoint/2010/main" val="19399499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Koniec powstania i likwidacja getta warszawskiego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71599" y="2286000"/>
            <a:ext cx="10064839" cy="35814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maja 1943 roku wieczorem na znak zwycięstwa Niemcy wysadzili w powietrze Wielką Synagogę przy </a:t>
            </a: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placu </a:t>
            </a:r>
            <a:r>
              <a:rPr lang="pl-PL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Tłomackie</a:t>
            </a: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znajdującą 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się poza terenem getta szczątkowego. Stroop zapisał w swoim raporcie: </a:t>
            </a:r>
            <a:r>
              <a:rPr lang="pl-PL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„Była dzielnica żydowska w Warszawie przestała istnieć”. 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powstaniu Niemcy zrównali </a:t>
            </a: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teren getta z 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ziemią</a:t>
            </a: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Podejmując </a:t>
            </a: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walkę, 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powstańcy nie mieli nadziei na zwycięstwo. Kierowała nimi chęć odwetu </a:t>
            </a: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Niemcach, zadania wrogowi możliwie wysokich strat, a przede wszystkim wybierali śmierć z bronią w ręku. Powstanie w getcie warszawskim było największym zbrojnym zrywem Żydów podczas </a:t>
            </a: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wojny światowej, a zarazem pierwszym powstaniem miejskim w okupowanej Europie.</a:t>
            </a:r>
          </a:p>
        </p:txBody>
      </p:sp>
    </p:spTree>
    <p:extLst>
      <p:ext uri="{BB962C8B-B14F-4D97-AF65-F5344CB8AC3E}">
        <p14:creationId xmlns:p14="http://schemas.microsoft.com/office/powerpoint/2010/main" val="17052273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C00000"/>
                </a:solidFill>
              </a:rPr>
              <a:t>Wielka Synagoga plac </a:t>
            </a:r>
            <a:r>
              <a:rPr lang="pl-PL" b="1" dirty="0" err="1" smtClean="0">
                <a:solidFill>
                  <a:srgbClr val="C00000"/>
                </a:solidFill>
              </a:rPr>
              <a:t>Tłomackie</a:t>
            </a:r>
            <a:endParaRPr lang="pl-PL" b="1" dirty="0">
              <a:solidFill>
                <a:srgbClr val="C00000"/>
              </a:solidFill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452" y="1596982"/>
            <a:ext cx="7615237" cy="4958366"/>
          </a:xfrm>
        </p:spPr>
      </p:pic>
    </p:spTree>
    <p:extLst>
      <p:ext uri="{BB962C8B-B14F-4D97-AF65-F5344CB8AC3E}">
        <p14:creationId xmlns:p14="http://schemas.microsoft.com/office/powerpoint/2010/main" val="32555297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C00000"/>
                </a:solidFill>
              </a:rPr>
              <a:t>„Błękitny wieżowiec” – teraz stoi </a:t>
            </a:r>
            <a:br>
              <a:rPr lang="pl-PL" b="1" dirty="0" smtClean="0">
                <a:solidFill>
                  <a:srgbClr val="C00000"/>
                </a:solidFill>
              </a:rPr>
            </a:br>
            <a:r>
              <a:rPr lang="pl-PL" b="1" dirty="0" smtClean="0">
                <a:solidFill>
                  <a:srgbClr val="C00000"/>
                </a:solidFill>
              </a:rPr>
              <a:t>w miejscu dawnej synagogi</a:t>
            </a:r>
            <a:endParaRPr lang="pl-PL" b="1" dirty="0">
              <a:solidFill>
                <a:srgbClr val="C00000"/>
              </a:solidFill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189" y="2337516"/>
            <a:ext cx="6274918" cy="4179194"/>
          </a:xfrm>
        </p:spPr>
      </p:pic>
    </p:spTree>
    <p:extLst>
      <p:ext uri="{BB962C8B-B14F-4D97-AF65-F5344CB8AC3E}">
        <p14:creationId xmlns:p14="http://schemas.microsoft.com/office/powerpoint/2010/main" val="192055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621</TotalTime>
  <Words>567</Words>
  <Application>Microsoft Office PowerPoint</Application>
  <PresentationFormat>Panoramiczny</PresentationFormat>
  <Paragraphs>33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Franklin Gothic Book</vt:lpstr>
      <vt:lpstr>Times New Roman</vt:lpstr>
      <vt:lpstr>Wingdings</vt:lpstr>
      <vt:lpstr>Crop</vt:lpstr>
      <vt:lpstr>#ŁączyNasPamięć - pamiętamy o powstaniu  w getcie warszawskim</vt:lpstr>
      <vt:lpstr>Informacje historyczne</vt:lpstr>
      <vt:lpstr>Żydowska Organizacja Bojowa</vt:lpstr>
      <vt:lpstr>Wybuch powstania w getcie</vt:lpstr>
      <vt:lpstr>Prezentacja programu PowerPoint</vt:lpstr>
      <vt:lpstr>Prezentacja programu PowerPoint</vt:lpstr>
      <vt:lpstr>Koniec powstania i likwidacja getta warszawskiego</vt:lpstr>
      <vt:lpstr>Wielka Synagoga plac Tłomackie</vt:lpstr>
      <vt:lpstr>„Błękitny wieżowiec” – teraz stoi  w miejscu dawnej synagogi</vt:lpstr>
      <vt:lpstr>A czy wiecie, że…. w Warcie też kiedyś istniało getto? </vt:lpstr>
      <vt:lpstr>Prezentacja programu PowerPoint</vt:lpstr>
      <vt:lpstr>Prezentacja programu PowerPoint</vt:lpstr>
      <vt:lpstr>Dziękuję za uwagę!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Elżbieta Gorzuch</dc:creator>
  <cp:lastModifiedBy>Beata Łuczak</cp:lastModifiedBy>
  <cp:revision>22</cp:revision>
  <dcterms:created xsi:type="dcterms:W3CDTF">2020-04-16T13:21:43Z</dcterms:created>
  <dcterms:modified xsi:type="dcterms:W3CDTF">2020-04-22T09:28:00Z</dcterms:modified>
</cp:coreProperties>
</file>