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A115-FFA9-4A41-A2C9-780C1D78ED54}" type="datetimeFigureOut">
              <a:rPr lang="pl-PL" smtClean="0"/>
              <a:t>2020-04-22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009E-51B7-446B-BF6A-886A5BE795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643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009E-51B7-446B-BF6A-886A5BE7958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29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009E-51B7-446B-BF6A-886A5BE7958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83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8009E-51B7-446B-BF6A-886A5BE7958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10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2020-04-22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Agata </a:t>
            </a:r>
            <a:r>
              <a:rPr lang="pl-PL" dirty="0" err="1" smtClean="0"/>
              <a:t>Potasińska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b="1" i="1" dirty="0" smtClean="0"/>
              <a:t>#</a:t>
            </a:r>
            <a:r>
              <a:rPr lang="pl-PL" sz="6600" b="1" i="1" dirty="0" err="1" smtClean="0"/>
              <a:t>ŁączyNasPamięć</a:t>
            </a:r>
            <a:endParaRPr lang="pl-PL" sz="6600" b="1" i="1" dirty="0"/>
          </a:p>
        </p:txBody>
      </p:sp>
    </p:spTree>
    <p:extLst>
      <p:ext uri="{BB962C8B-B14F-4D97-AF65-F5344CB8AC3E}">
        <p14:creationId xmlns:p14="http://schemas.microsoft.com/office/powerpoint/2010/main" val="7325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374" y="1340768"/>
            <a:ext cx="8226425" cy="475523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  <a:r>
              <a:rPr lang="pl-PL" sz="2400" dirty="0" smtClean="0"/>
              <a:t>Bohaterska </a:t>
            </a:r>
            <a:r>
              <a:rPr lang="pl-PL" sz="2400" dirty="0"/>
              <a:t>zbrojna </a:t>
            </a:r>
            <a:r>
              <a:rPr lang="pl-PL" sz="2400" dirty="0" smtClean="0"/>
              <a:t>walka</a:t>
            </a:r>
          </a:p>
          <a:p>
            <a:pPr marL="0" indent="0">
              <a:buNone/>
            </a:pPr>
            <a:r>
              <a:rPr lang="pl-PL" sz="2400" dirty="0" smtClean="0"/>
              <a:t> </a:t>
            </a:r>
            <a:r>
              <a:rPr lang="pl-PL" sz="2400" dirty="0"/>
              <a:t>żydowskich organizacji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bojowych </a:t>
            </a:r>
            <a:r>
              <a:rPr lang="pl-PL" sz="2400" dirty="0"/>
              <a:t>getta </a:t>
            </a:r>
            <a:r>
              <a:rPr lang="pl-PL" sz="2400" dirty="0" smtClean="0"/>
              <a:t>warszawskiego</a:t>
            </a:r>
          </a:p>
          <a:p>
            <a:pPr marL="0" indent="0">
              <a:buNone/>
            </a:pPr>
            <a:r>
              <a:rPr lang="pl-PL" sz="2400" dirty="0" smtClean="0"/>
              <a:t> </a:t>
            </a:r>
            <a:r>
              <a:rPr lang="pl-PL" sz="2400" dirty="0"/>
              <a:t>z Niemcami toczona od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19.04.1943 </a:t>
            </a:r>
            <a:r>
              <a:rPr lang="pl-PL" sz="2400" dirty="0"/>
              <a:t>do 15.05.1943,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największy </a:t>
            </a:r>
            <a:r>
              <a:rPr lang="pl-PL" sz="2400" dirty="0"/>
              <a:t>akt zbrojnego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oporu </a:t>
            </a:r>
            <a:r>
              <a:rPr lang="pl-PL" sz="2400" dirty="0"/>
              <a:t>Żydów w czasie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II </a:t>
            </a:r>
            <a:r>
              <a:rPr lang="pl-PL" sz="2400" dirty="0"/>
              <a:t>wojny światowej.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342" y="160338"/>
            <a:ext cx="8229600" cy="1219200"/>
          </a:xfrm>
        </p:spPr>
        <p:txBody>
          <a:bodyPr/>
          <a:lstStyle/>
          <a:p>
            <a:r>
              <a:rPr lang="pl-PL" b="1" i="1" dirty="0">
                <a:effectLst/>
              </a:rPr>
              <a:t>Powstanie w getcie warszawskim</a:t>
            </a:r>
            <a:r>
              <a:rPr lang="pl-PL" i="1" dirty="0">
                <a:effectLst/>
              </a:rPr>
              <a:t> </a:t>
            </a:r>
            <a:endParaRPr lang="pl-PL" i="1" dirty="0"/>
          </a:p>
        </p:txBody>
      </p:sp>
      <p:pic>
        <p:nvPicPr>
          <p:cNvPr id="1026" name="Picture 2" descr="Żydowskie powstanie w warszawskim getcie - Puls Biznesu - pb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2" y="1412776"/>
            <a:ext cx="3655029" cy="24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19 kwietnia 1943 roku wybuchło powstanie w getcie warszawski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12" y="3905315"/>
            <a:ext cx="3642128" cy="184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6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Już </a:t>
            </a:r>
            <a:r>
              <a:rPr lang="pl-PL" sz="2400" dirty="0"/>
              <a:t>28 lipca 1942 r. powstała </a:t>
            </a:r>
            <a:r>
              <a:rPr lang="pl-PL" sz="2400" i="1" u="sng" dirty="0"/>
              <a:t>Żydowska Organizacja Bojowa</a:t>
            </a:r>
            <a:r>
              <a:rPr lang="pl-PL" sz="2400" dirty="0"/>
              <a:t>, do której weszli członkowie lewicowych i syjonistycznych ruchów młodzieżowych. Na czele ŻOB stanął Mordechaj </a:t>
            </a:r>
            <a:r>
              <a:rPr lang="pl-PL" sz="2400" dirty="0" smtClean="0"/>
              <a:t>Anielewicz, </a:t>
            </a:r>
            <a:r>
              <a:rPr lang="pl-PL" sz="2400" dirty="0"/>
              <a:t>a do najbardziej znanych przywódców należeli Marek Edelman (Bund) i </a:t>
            </a:r>
            <a:r>
              <a:rPr lang="pl-PL" sz="2400" dirty="0" err="1"/>
              <a:t>Icchak</a:t>
            </a:r>
            <a:r>
              <a:rPr lang="pl-PL" sz="2400" dirty="0"/>
              <a:t> </a:t>
            </a:r>
            <a:r>
              <a:rPr lang="pl-PL" sz="2400" dirty="0" err="1"/>
              <a:t>Cukierman</a:t>
            </a:r>
            <a:r>
              <a:rPr lang="pl-PL" sz="2400" dirty="0"/>
              <a:t> (</a:t>
            </a:r>
            <a:r>
              <a:rPr lang="pl-PL" sz="2400" dirty="0" err="1"/>
              <a:t>Dror</a:t>
            </a:r>
            <a:r>
              <a:rPr lang="pl-PL" sz="2400" dirty="0"/>
              <a:t>). Drugą organizacją konspiracyjną był powstały na początku 1943 r.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środowisku prawicowych syjonistów </a:t>
            </a:r>
            <a:r>
              <a:rPr lang="pl-PL" sz="2400" i="1" u="sng" dirty="0"/>
              <a:t>Żydowski Związek Wojskowy</a:t>
            </a:r>
            <a:r>
              <a:rPr lang="pl-PL" sz="2400" dirty="0"/>
              <a:t>, kierowany przez Leona </a:t>
            </a:r>
            <a:r>
              <a:rPr lang="pl-PL" sz="2400" dirty="0" err="1"/>
              <a:t>Rodala</a:t>
            </a:r>
            <a:r>
              <a:rPr lang="pl-PL" sz="2400" dirty="0"/>
              <a:t> i Pawła </a:t>
            </a:r>
            <a:r>
              <a:rPr lang="pl-PL" sz="2400" dirty="0" smtClean="0"/>
              <a:t>Frenkla.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51"/>
            <a:ext cx="8208912" cy="193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0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Gdy 19 kwietnia 1943 r., w wigilię święta </a:t>
            </a:r>
            <a:r>
              <a:rPr lang="pl-PL" sz="2400" dirty="0" err="1"/>
              <a:t>Pesach</a:t>
            </a:r>
            <a:r>
              <a:rPr lang="pl-PL" sz="2400" dirty="0"/>
              <a:t>, niemieckie oddziały liczące 2 tys. ludzi wspierane przez czołgi i wozy pancerne ponownie weszły do getta, do walki z nimi stanęło kilkuset członków ŻOB, podzielonych na 22 grupy bojowe pod dowództwem Anielewicza oraz ponad 150 bojowców ŻZW</a:t>
            </a:r>
            <a:r>
              <a:rPr lang="pl-PL" sz="2400" dirty="0" smtClean="0"/>
              <a:t>. </a:t>
            </a:r>
            <a:r>
              <a:rPr lang="pl-PL" sz="2400" dirty="0"/>
              <a:t>Przez pierwsze dni powstańcy prowadzili walki uliczne, atakując granatami i butelkami z benzyną wkraczające oddziały niemieckie</a:t>
            </a:r>
            <a:r>
              <a:rPr lang="pl-PL" sz="2400" dirty="0" smtClean="0"/>
              <a:t>. </a:t>
            </a:r>
            <a:r>
              <a:rPr lang="pl-PL" sz="2400" dirty="0"/>
              <a:t>Dalsze </a:t>
            </a:r>
            <a:r>
              <a:rPr lang="pl-PL" sz="2400" dirty="0" smtClean="0"/>
              <a:t>walki powstańcze polegały na obronie poszczególnych </a:t>
            </a:r>
          </a:p>
          <a:p>
            <a:pPr marL="0" indent="0" algn="just">
              <a:buNone/>
            </a:pPr>
            <a:r>
              <a:rPr lang="pl-PL" sz="2400" dirty="0" smtClean="0"/>
              <a:t>bunkrów i budynków.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Powstanie w getcie warszawskim, 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4" y="4221088"/>
            <a:ext cx="4360118" cy="20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Niemcy systematycznie przeczesywali kolejne kwartały ulic, paląc dom po domu. Do wykrytych bunkrów, gdzie oprócz bojowników ukrywali się także cywile, wrzucali świece dymne i niszczyli je przy pomocy materiałów </a:t>
            </a:r>
            <a:r>
              <a:rPr lang="pl-PL" sz="2400" dirty="0" smtClean="0"/>
              <a:t>wybuchowych.</a:t>
            </a:r>
            <a:r>
              <a:rPr lang="pl-PL" sz="2400" dirty="0"/>
              <a:t> </a:t>
            </a:r>
            <a:r>
              <a:rPr lang="pl-PL" sz="2400" dirty="0" smtClean="0"/>
              <a:t>Ponad </a:t>
            </a:r>
            <a:r>
              <a:rPr lang="pl-PL" sz="2400" dirty="0"/>
              <a:t>100 bojowców, wśród </a:t>
            </a:r>
            <a:r>
              <a:rPr lang="pl-PL" sz="2400" dirty="0" smtClean="0"/>
              <a:t>nich </a:t>
            </a:r>
            <a:r>
              <a:rPr lang="pl-PL" sz="2400" dirty="0"/>
              <a:t>Mordechaj Anielewicz, </a:t>
            </a:r>
            <a:r>
              <a:rPr lang="pl-PL" sz="2400" dirty="0" smtClean="0"/>
              <a:t>udusiło </a:t>
            </a:r>
            <a:r>
              <a:rPr lang="pl-PL" sz="2400" dirty="0"/>
              <a:t>się dymem lub </a:t>
            </a:r>
            <a:r>
              <a:rPr lang="pl-PL" sz="2400" dirty="0" smtClean="0"/>
              <a:t>popełniło </a:t>
            </a:r>
            <a:r>
              <a:rPr lang="pl-PL" sz="2400" dirty="0"/>
              <a:t>samobójstwo, </a:t>
            </a:r>
            <a:r>
              <a:rPr lang="pl-PL" sz="2400" dirty="0" smtClean="0"/>
              <a:t>nie </a:t>
            </a:r>
            <a:r>
              <a:rPr lang="pl-PL" sz="2400" dirty="0"/>
              <a:t>chcąc wpaść </a:t>
            </a:r>
            <a:r>
              <a:rPr lang="pl-PL" sz="2400" dirty="0" smtClean="0"/>
              <a:t>w </a:t>
            </a:r>
            <a:r>
              <a:rPr lang="pl-PL" sz="2400" dirty="0"/>
              <a:t>ręce </a:t>
            </a:r>
            <a:r>
              <a:rPr lang="pl-PL" sz="2400" dirty="0" smtClean="0"/>
              <a:t>Niemców</a:t>
            </a:r>
            <a:r>
              <a:rPr lang="pl-PL" sz="2400" dirty="0"/>
              <a:t>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Jednak walki pojedynczych </a:t>
            </a:r>
          </a:p>
          <a:p>
            <a:pPr marL="0" indent="0">
              <a:buNone/>
            </a:pPr>
            <a:r>
              <a:rPr lang="pl-PL" sz="2400" dirty="0" smtClean="0"/>
              <a:t>grup powstańczych trwały </a:t>
            </a:r>
          </a:p>
          <a:p>
            <a:pPr marL="0" indent="0">
              <a:buNone/>
            </a:pPr>
            <a:r>
              <a:rPr lang="pl-PL" sz="2400" dirty="0" smtClean="0"/>
              <a:t>dalej, aż do 16 maja.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22" y="3429000"/>
            <a:ext cx="4386910" cy="211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16 </a:t>
            </a:r>
            <a:r>
              <a:rPr lang="pl-PL" sz="2400" dirty="0"/>
              <a:t>maja 1943 roku wieczorem </a:t>
            </a:r>
            <a:r>
              <a:rPr lang="pl-PL" sz="2400" dirty="0" smtClean="0"/>
              <a:t>na znak zwycięstwa                       Niemcy</a:t>
            </a:r>
            <a:r>
              <a:rPr lang="pl-PL" sz="2400" i="1" u="sng" dirty="0"/>
              <a:t> wysadzili w powietrze </a:t>
            </a:r>
            <a:r>
              <a:rPr lang="pl-PL" sz="2400" i="1" u="sng" dirty="0" smtClean="0"/>
              <a:t>Wielką Synagogę </a:t>
            </a:r>
            <a:r>
              <a:rPr lang="pl-PL" sz="2400" i="1" u="sng" dirty="0"/>
              <a:t>przy </a:t>
            </a:r>
            <a:r>
              <a:rPr lang="pl-PL" sz="2400" i="1" u="sng" dirty="0" smtClean="0"/>
              <a:t/>
            </a:r>
            <a:br>
              <a:rPr lang="pl-PL" sz="2400" i="1" u="sng" dirty="0" smtClean="0"/>
            </a:br>
            <a:r>
              <a:rPr lang="pl-PL" sz="2400" i="1" u="sng" dirty="0" smtClean="0"/>
              <a:t>ul</a:t>
            </a:r>
            <a:r>
              <a:rPr lang="pl-PL" sz="2400" i="1" u="sng" dirty="0"/>
              <a:t>. </a:t>
            </a:r>
            <a:r>
              <a:rPr lang="pl-PL" sz="2400" i="1" u="sng" dirty="0" err="1"/>
              <a:t>Tłomackie</a:t>
            </a:r>
            <a:r>
              <a:rPr lang="pl-PL" sz="2400" dirty="0"/>
              <a:t>, znajdującą się poza terenem getta szczątkowego. Stroop zapisał w swoim raporcie: </a:t>
            </a:r>
            <a:r>
              <a:rPr lang="pl-PL" sz="2400" dirty="0" smtClean="0"/>
              <a:t>„</a:t>
            </a:r>
            <a:r>
              <a:rPr lang="pl-PL" sz="2400" dirty="0"/>
              <a:t>Była dzielnica żydowska w </a:t>
            </a:r>
            <a:r>
              <a:rPr lang="pl-PL" sz="2400" dirty="0" smtClean="0"/>
              <a:t>Warszawie </a:t>
            </a:r>
            <a:r>
              <a:rPr lang="pl-PL" sz="2400" dirty="0"/>
              <a:t>przestała istnieć</a:t>
            </a:r>
            <a:r>
              <a:rPr lang="pl-PL" sz="2400" dirty="0" smtClean="0"/>
              <a:t>”. Po </a:t>
            </a:r>
            <a:r>
              <a:rPr lang="pl-PL" sz="2400" dirty="0"/>
              <a:t>powstaniu Niemcy </a:t>
            </a:r>
            <a:r>
              <a:rPr lang="pl-PL" sz="2400" dirty="0" smtClean="0"/>
              <a:t>zrównali teren </a:t>
            </a:r>
            <a:r>
              <a:rPr lang="pl-PL" sz="2400" dirty="0"/>
              <a:t>getta z ziemią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4" name="Picture 4" descr="Wielka Synagoga (dawna), ul. Tłomackie, Warszawa - zdję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136904" cy="29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400" b="1" dirty="0"/>
              <a:t>Podejmując walkę powstańcy nie mieli nadziei na zwycięstwo. Kierowała nimi chęć odwetu na Niemcach, zadania wrogowi możliwie wysokich strat</a:t>
            </a:r>
            <a:r>
              <a:rPr lang="pl-PL" sz="3400" b="1" dirty="0" smtClean="0"/>
              <a:t>,</a:t>
            </a:r>
            <a:br>
              <a:rPr lang="pl-PL" sz="3400" b="1" dirty="0" smtClean="0"/>
            </a:br>
            <a:r>
              <a:rPr lang="pl-PL" sz="3400" b="1" dirty="0" smtClean="0"/>
              <a:t>a </a:t>
            </a:r>
            <a:r>
              <a:rPr lang="pl-PL" sz="3400" b="1" dirty="0"/>
              <a:t>przede wszystkim wybierali śmierć z bronią w ręku. Powstanie w getcie warszawskim było największym zbrojnym zrywem Żydów podczas II wojny światowej, a zarazem pierwszym powstaniem miejskim w okupowanej Europie.</a:t>
            </a:r>
            <a:endParaRPr lang="pl-PL" sz="3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08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400" dirty="0" smtClean="0"/>
              <a:t>W Warcie w </a:t>
            </a:r>
            <a:r>
              <a:rPr lang="pl-PL" sz="2400" dirty="0"/>
              <a:t>lutym 1940 r. w części miasta zamieszkałej przez Żydów utworzono getto. Istniało ono w obrębie ulic: 20 Stycznia</a:t>
            </a:r>
            <a:r>
              <a:rPr lang="pl-PL" sz="2400" dirty="0" smtClean="0"/>
              <a:t>,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1 Maja, Paszkowskiego, Sadowej, 15 Grudnia, Kaliskiej, Piekarskiej oraz 22 </a:t>
            </a:r>
            <a:r>
              <a:rPr lang="pl-PL" sz="2400" dirty="0" smtClean="0"/>
              <a:t>Lipca.</a:t>
            </a:r>
            <a:r>
              <a:rPr lang="pl-PL" sz="2400" dirty="0"/>
              <a:t> Większość mieszkańców getta pozbawiona była możliwości zarobkowania i utrzymywała się ze skromnych przydziałów kartkowych.</a:t>
            </a:r>
            <a:r>
              <a:rPr lang="pl-PL" sz="2400" dirty="0" smtClean="0"/>
              <a:t> </a:t>
            </a:r>
            <a:r>
              <a:rPr lang="pl-PL" sz="2400" dirty="0"/>
              <a:t>24 i 25.08.1942 r. Niemcy ostatecznie zlikwidowali warckie getto. Wszyscy jego mieszkańcy zostali zgromadzeni na ul. Garbarskiej i Piekarskiej, a następnie zamknięci w kościele parafialnym. Tam dokonano selekcji, po której ok. 400 młodych i zdrowych ludzi przeniesiono do kościoła klasztornego. Stamtąd wywieziono ich do getta w Łodzi. Grupę pozostałą w kościele parafialnym wywieziono po trzech dniach do obozu zagłady w Chełmnie nad </a:t>
            </a:r>
            <a:r>
              <a:rPr lang="pl-PL" sz="2400" dirty="0" smtClean="0"/>
              <a:t>Nerem.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CZY WIESZ, ŻE…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1178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231</Words>
  <Application>Microsoft Office PowerPoint</Application>
  <PresentationFormat>Pokaz na ekranie (4:3)</PresentationFormat>
  <Paragraphs>27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Papier</vt:lpstr>
      <vt:lpstr>#ŁączyNasPamięć</vt:lpstr>
      <vt:lpstr>Powstanie w getcie warszawskim 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 WIESZ, ŻE…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#ŁączyNasPamięć</dc:title>
  <dc:creator>admin</dc:creator>
  <cp:lastModifiedBy>Beata Łuczak</cp:lastModifiedBy>
  <cp:revision>13</cp:revision>
  <dcterms:created xsi:type="dcterms:W3CDTF">2020-04-17T13:01:41Z</dcterms:created>
  <dcterms:modified xsi:type="dcterms:W3CDTF">2020-04-22T20:36:15Z</dcterms:modified>
</cp:coreProperties>
</file>